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311" r:id="rId3"/>
    <p:sldId id="301" r:id="rId4"/>
    <p:sldId id="300" r:id="rId5"/>
    <p:sldId id="260" r:id="rId6"/>
    <p:sldId id="303" r:id="rId7"/>
    <p:sldId id="309" r:id="rId8"/>
    <p:sldId id="310" r:id="rId9"/>
    <p:sldId id="306" r:id="rId10"/>
    <p:sldId id="307" r:id="rId11"/>
    <p:sldId id="302" r:id="rId12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15"/>
      <p:bold r:id="rId16"/>
    </p:embeddedFont>
    <p:embeddedFont>
      <p:font typeface="Cambria Math" panose="02040503050406030204" pitchFamily="18" charset="0"/>
      <p:regular r:id="rId17"/>
    </p:embeddedFont>
    <p:embeddedFont>
      <p:font typeface="Arial Black" panose="020B0A04020102020204" pitchFamily="34" charset="0"/>
      <p:bold r:id="rId18"/>
    </p:embeddedFont>
    <p:embeddedFont>
      <p:font typeface="宋体" panose="02010600030101010101" pitchFamily="2" charset="-122"/>
      <p:regular r:id="rId19"/>
    </p:embeddedFont>
    <p:embeddedFont>
      <p:font typeface="標楷體" panose="03000509000000000000" pitchFamily="65" charset="-120"/>
      <p:regular r:id="rId20"/>
    </p:embeddedFont>
    <p:embeddedFont>
      <p:font typeface="Arial Unicode MS" panose="020B0604020202020204" pitchFamily="34" charset="-12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5/22初稿" id="{E88524E8-F18D-4925-8788-3BA63FD10D9F}">
          <p14:sldIdLst>
            <p14:sldId id="256"/>
            <p14:sldId id="311"/>
            <p14:sldId id="301"/>
            <p14:sldId id="300"/>
            <p14:sldId id="260"/>
            <p14:sldId id="303"/>
            <p14:sldId id="309"/>
            <p14:sldId id="310"/>
            <p14:sldId id="306"/>
            <p14:sldId id="307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16" pos="386">
          <p15:clr>
            <a:srgbClr val="A4A3A4"/>
          </p15:clr>
        </p15:guide>
        <p15:guide id="17" pos="5375">
          <p15:clr>
            <a:srgbClr val="A4A3A4"/>
          </p15:clr>
        </p15:guide>
        <p15:guide id="18" orient="horz" pos="1620" userDrawn="1">
          <p15:clr>
            <a:srgbClr val="A4A3A4"/>
          </p15:clr>
        </p15:guide>
        <p15:guide id="19" orient="horz" pos="22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PTer_Tang" initials="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7C80"/>
    <a:srgbClr val="FF99CC"/>
    <a:srgbClr val="FC611F"/>
    <a:srgbClr val="FFC543"/>
    <a:srgbClr val="464F5A"/>
    <a:srgbClr val="81888F"/>
    <a:srgbClr val="1C2B38"/>
    <a:srgbClr val="CB6919"/>
    <a:srgbClr val="A8A6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14" autoAdjust="0"/>
    <p:restoredTop sz="84113" autoAdjust="0"/>
  </p:normalViewPr>
  <p:slideViewPr>
    <p:cSldViewPr snapToGrid="0">
      <p:cViewPr varScale="1">
        <p:scale>
          <a:sx n="97" d="100"/>
          <a:sy n="97" d="100"/>
        </p:scale>
        <p:origin x="499" y="72"/>
      </p:cViewPr>
      <p:guideLst>
        <p:guide pos="2880"/>
        <p:guide pos="386"/>
        <p:guide pos="5375"/>
        <p:guide orient="horz" pos="1620"/>
        <p:guide orient="horz" pos="22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销售额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rgbClr val="FFC543"/>
              </a:solidFill>
            </c:spPr>
            <c:extLst>
              <c:ext xmlns:c16="http://schemas.microsoft.com/office/drawing/2014/chart" uri="{C3380CC4-5D6E-409C-BE32-E72D297353CC}">
                <c16:uniqueId val="{00000001-7CA7-404F-93B9-EFD2203C1FA6}"/>
              </c:ext>
            </c:extLst>
          </c:dPt>
          <c:dPt>
            <c:idx val="1"/>
            <c:bubble3D val="0"/>
            <c:spPr>
              <a:solidFill>
                <a:srgbClr val="FF8B00"/>
              </a:solidFill>
            </c:spPr>
            <c:extLst>
              <c:ext xmlns:c16="http://schemas.microsoft.com/office/drawing/2014/chart" uri="{C3380CC4-5D6E-409C-BE32-E72D297353CC}">
                <c16:uniqueId val="{00000003-7CA7-404F-93B9-EFD2203C1FA6}"/>
              </c:ext>
            </c:extLst>
          </c:dPt>
          <c:dPt>
            <c:idx val="2"/>
            <c:bubble3D val="0"/>
            <c:spPr>
              <a:solidFill>
                <a:srgbClr val="FC611F"/>
              </a:solidFill>
            </c:spPr>
            <c:extLst>
              <c:ext xmlns:c16="http://schemas.microsoft.com/office/drawing/2014/chart" uri="{C3380CC4-5D6E-409C-BE32-E72D297353CC}">
                <c16:uniqueId val="{00000005-7CA7-404F-93B9-EFD2203C1FA6}"/>
              </c:ext>
            </c:extLst>
          </c:dPt>
          <c:dPt>
            <c:idx val="3"/>
            <c:bubble3D val="0"/>
            <c:spPr>
              <a:solidFill>
                <a:srgbClr val="DD2405"/>
              </a:solidFill>
            </c:spPr>
            <c:extLst>
              <c:ext xmlns:c16="http://schemas.microsoft.com/office/drawing/2014/chart" uri="{C3380CC4-5D6E-409C-BE32-E72D297353CC}">
                <c16:uniqueId val="{00000007-7CA7-404F-93B9-EFD2203C1FA6}"/>
              </c:ext>
            </c:extLst>
          </c:dPt>
          <c:dPt>
            <c:idx val="4"/>
            <c:bubble3D val="0"/>
            <c:spPr>
              <a:solidFill>
                <a:srgbClr val="58A2BC"/>
              </a:solidFill>
            </c:spPr>
            <c:extLst>
              <c:ext xmlns:c16="http://schemas.microsoft.com/office/drawing/2014/chart" uri="{C3380CC4-5D6E-409C-BE32-E72D297353CC}">
                <c16:uniqueId val="{00000009-7CA7-404F-93B9-EFD2203C1FA6}"/>
              </c:ext>
            </c:extLst>
          </c:dPt>
          <c:dPt>
            <c:idx val="5"/>
            <c:bubble3D val="0"/>
            <c:spPr>
              <a:solidFill>
                <a:srgbClr val="39788F"/>
              </a:solidFill>
            </c:spPr>
            <c:extLst>
              <c:ext xmlns:c16="http://schemas.microsoft.com/office/drawing/2014/chart" uri="{C3380CC4-5D6E-409C-BE32-E72D297353CC}">
                <c16:uniqueId val="{0000000B-7CA7-404F-93B9-EFD2203C1FA6}"/>
              </c:ext>
            </c:extLst>
          </c:dPt>
          <c:dPt>
            <c:idx val="6"/>
            <c:bubble3D val="0"/>
            <c:spPr>
              <a:solidFill>
                <a:srgbClr val="214653"/>
              </a:solidFill>
            </c:spPr>
            <c:extLst>
              <c:ext xmlns:c16="http://schemas.microsoft.com/office/drawing/2014/chart" uri="{C3380CC4-5D6E-409C-BE32-E72D297353CC}">
                <c16:uniqueId val="{0000000D-7CA7-404F-93B9-EFD2203C1FA6}"/>
              </c:ext>
            </c:extLst>
          </c:dPt>
          <c:dPt>
            <c:idx val="7"/>
            <c:bubble3D val="0"/>
            <c:spPr>
              <a:solidFill>
                <a:srgbClr val="1C2B38"/>
              </a:solidFill>
            </c:spPr>
            <c:extLst>
              <c:ext xmlns:c16="http://schemas.microsoft.com/office/drawing/2014/chart" uri="{C3380CC4-5D6E-409C-BE32-E72D297353CC}">
                <c16:uniqueId val="{0000000F-7CA7-404F-93B9-EFD2203C1FA6}"/>
              </c:ext>
            </c:extLst>
          </c:dPt>
          <c:cat>
            <c:strRef>
              <c:f>Sheet1!$A$4:$A$11</c:f>
              <c:strCache>
                <c:ptCount val="8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第五季度</c:v>
                </c:pt>
                <c:pt idx="5">
                  <c:v>第六季度</c:v>
                </c:pt>
                <c:pt idx="6">
                  <c:v>第七季度</c:v>
                </c:pt>
                <c:pt idx="7">
                  <c:v>第八季度</c:v>
                </c:pt>
              </c:strCache>
            </c:strRef>
          </c:cat>
          <c:val>
            <c:numRef>
              <c:f>Sheet1!$B$4:$B$11</c:f>
              <c:numCache>
                <c:formatCode>General</c:formatCode>
                <c:ptCount val="8"/>
                <c:pt idx="0">
                  <c:v>12.5</c:v>
                </c:pt>
                <c:pt idx="1">
                  <c:v>12.5</c:v>
                </c:pt>
                <c:pt idx="2">
                  <c:v>12.5</c:v>
                </c:pt>
                <c:pt idx="3">
                  <c:v>12.5</c:v>
                </c:pt>
                <c:pt idx="4">
                  <c:v>12.5</c:v>
                </c:pt>
                <c:pt idx="5">
                  <c:v>12.5</c:v>
                </c:pt>
                <c:pt idx="6">
                  <c:v>12.5</c:v>
                </c:pt>
                <c:pt idx="7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7CA7-404F-93B9-EFD2203C1F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3B35E-2B52-46A9-B487-11FFF08415F9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6BF4F-2F03-42A8-A044-974FC80D27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88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CCFDA-07A8-45FD-A46A-DFD73DA7AABA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DB06F-26D1-4B27-BADA-80ECDEEE8B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691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隨著數位科技的蓬勃發展及無線通訊與網際網路的創新普及，傳統的鍵盤、滑鼠已不能滿足現代人們的需求，而語音控制成為現在正蓬勃發展的前端技術之一。</a:t>
            </a:r>
            <a:r>
              <a:rPr lang="zh-TW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當語音被正確地轉換成語言時，我們才能正確地理解語者所要傳達的內容或概念。因此，語音辨識技術對語言、語音之間的轉換扮演著相當重要的角色。</a:t>
            </a:r>
            <a:endPara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7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我們的資料來源是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kaggle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上提供了多個英文單字的語音資料，資料的每種數字訓練資料都有超過兩千筆，皆為不同語者，且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每一個音檔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都是一個一個單字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075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dirty="0" smtClean="0"/>
              <a:t>我們分成兩個部分來做語音前處理，梅爾頻譜圖和梅爾倒頻譜係數</a:t>
            </a:r>
            <a:r>
              <a:rPr lang="en-US" altLang="zh-TW" dirty="0" smtClean="0"/>
              <a:t>(MFCC)</a:t>
            </a:r>
            <a:r>
              <a:rPr lang="zh-TW" altLang="en-US" dirty="0" smtClean="0"/>
              <a:t>，我們將</a:t>
            </a:r>
            <a:r>
              <a:rPr lang="en-US" altLang="zh-TW" dirty="0" smtClean="0"/>
              <a:t>20000</a:t>
            </a:r>
            <a:r>
              <a:rPr lang="zh-TW" altLang="en-US" dirty="0" smtClean="0"/>
              <a:t>筆資料放進去跑，每筆有</a:t>
            </a:r>
            <a:r>
              <a:rPr lang="en-US" altLang="zh-TW" dirty="0" smtClean="0"/>
              <a:t>128</a:t>
            </a:r>
            <a:r>
              <a:rPr lang="zh-TW" altLang="en-US" dirty="0" smtClean="0"/>
              <a:t>個時間點的</a:t>
            </a:r>
            <a:r>
              <a:rPr lang="en-US" altLang="zh-TW" dirty="0" smtClean="0"/>
              <a:t>32</a:t>
            </a:r>
            <a:r>
              <a:rPr lang="zh-TW" altLang="en-US" dirty="0" smtClean="0"/>
              <a:t>維，我們做</a:t>
            </a:r>
            <a:r>
              <a:rPr lang="en-US" altLang="zh-TW" dirty="0" smtClean="0"/>
              <a:t>flatten</a:t>
            </a:r>
            <a:r>
              <a:rPr lang="zh-TW" altLang="en-US" dirty="0" smtClean="0"/>
              <a:t>之後，會變成</a:t>
            </a:r>
            <a:r>
              <a:rPr lang="en-US" altLang="zh-TW" dirty="0" smtClean="0"/>
              <a:t>128*32</a:t>
            </a:r>
            <a:r>
              <a:rPr lang="zh-TW" altLang="en-US" dirty="0" smtClean="0"/>
              <a:t>維，接著再做</a:t>
            </a:r>
            <a:r>
              <a:rPr lang="en-US" altLang="zh-TW" dirty="0" smtClean="0"/>
              <a:t>PCA</a:t>
            </a:r>
            <a:r>
              <a:rPr lang="zh-TW" altLang="en-US" dirty="0" smtClean="0"/>
              <a:t>降維，</a:t>
            </a:r>
            <a:endParaRPr lang="en-US" altLang="zh-TW" dirty="0" smtClean="0"/>
          </a:p>
          <a:p>
            <a:pPr algn="l"/>
            <a:r>
              <a:rPr lang="zh-TW" altLang="en-US" dirty="0" smtClean="0"/>
              <a:t>會得到</a:t>
            </a:r>
            <a:r>
              <a:rPr lang="en-US" altLang="zh-TW" dirty="0" smtClean="0"/>
              <a:t>348</a:t>
            </a:r>
            <a:r>
              <a:rPr lang="zh-TW" altLang="en-US" dirty="0" smtClean="0"/>
              <a:t>維的資料，將這</a:t>
            </a:r>
            <a:r>
              <a:rPr lang="en-US" altLang="zh-TW" dirty="0" smtClean="0"/>
              <a:t>348</a:t>
            </a:r>
            <a:r>
              <a:rPr lang="zh-TW" altLang="en-US" dirty="0" smtClean="0"/>
              <a:t>維的資料放進四種不同的分類器做分類，便可以得到每個數字分類後的結果</a:t>
            </a:r>
            <a:endParaRPr lang="en-US" altLang="zh-TW" dirty="0" smtClean="0"/>
          </a:p>
          <a:p>
            <a:pPr algn="l"/>
            <a:r>
              <a:rPr lang="zh-TW" altLang="en-US" dirty="0" smtClean="0"/>
              <a:t>而</a:t>
            </a:r>
            <a:r>
              <a:rPr lang="en-US" altLang="zh-TW" dirty="0" smtClean="0"/>
              <a:t>MFCC</a:t>
            </a:r>
            <a:r>
              <a:rPr lang="zh-TW" altLang="en-US" dirty="0" smtClean="0"/>
              <a:t>不同的是它的維度是</a:t>
            </a:r>
            <a:r>
              <a:rPr lang="en-US" altLang="zh-TW" dirty="0" smtClean="0"/>
              <a:t>99</a:t>
            </a:r>
            <a:r>
              <a:rPr lang="zh-TW" altLang="en-US" dirty="0" smtClean="0"/>
              <a:t>個時間點的</a:t>
            </a:r>
            <a:r>
              <a:rPr lang="en-US" altLang="zh-TW" dirty="0" smtClean="0"/>
              <a:t>39</a:t>
            </a:r>
            <a:r>
              <a:rPr lang="zh-TW" altLang="en-US" dirty="0" smtClean="0"/>
              <a:t>維，做完</a:t>
            </a:r>
            <a:r>
              <a:rPr lang="en-US" altLang="zh-TW" dirty="0" smtClean="0"/>
              <a:t>PCA</a:t>
            </a:r>
            <a:r>
              <a:rPr lang="zh-TW" altLang="en-US" dirty="0" smtClean="0"/>
              <a:t>後變成</a:t>
            </a:r>
            <a:r>
              <a:rPr lang="en-US" altLang="zh-TW" dirty="0" smtClean="0"/>
              <a:t>300</a:t>
            </a:r>
            <a:r>
              <a:rPr lang="zh-TW" altLang="en-US" dirty="0" smtClean="0"/>
              <a:t>維，接著和前面一樣放進四種不同的分類器去做分類，便可以得到分類後的結果。</a:t>
            </a:r>
            <a:endParaRPr lang="en-US" altLang="zh-TW" dirty="0" smtClean="0"/>
          </a:p>
          <a:p>
            <a:pPr algn="l"/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134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注意力模型能找出聲音對音素貢獻多的部分，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的輸入稱為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，通常是欲預測的資料。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這裡的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經過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MFCC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轉換後特徵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的輸入為該音檔的音素（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Phoneme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）。以每個時間點的輸出作為特徵，透過全連接層辨識該時間點是否有音素，以及該音素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是什麼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的橋樑，由於目前的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皆存在梯度消失以及梯度爆炸的問題，而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是一個架構很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簡單的全連接層，會對每一個時間點的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輸出進行特徵提取，並得出該輸出的注意力分配。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991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n-NO" altLang="zh-TW" dirty="0" smtClean="0"/>
              <a:t>LDA       0.6172      0.7670</a:t>
            </a:r>
          </a:p>
          <a:p>
            <a:r>
              <a:rPr lang="nn-NO" altLang="zh-TW" dirty="0" smtClean="0"/>
              <a:t>RF        0.7258     43.8586</a:t>
            </a:r>
          </a:p>
          <a:p>
            <a:r>
              <a:rPr lang="nn-NO" altLang="zh-TW" dirty="0" smtClean="0"/>
              <a:t>KNN       0.8180      1.3705</a:t>
            </a:r>
          </a:p>
          <a:p>
            <a:r>
              <a:rPr lang="nn-NO" altLang="zh-TW" dirty="0" smtClean="0"/>
              <a:t>SVM       0.8648     82.7351</a:t>
            </a:r>
          </a:p>
          <a:p>
            <a:r>
              <a:rPr lang="nn-NO" altLang="zh-TW" dirty="0" smtClean="0"/>
              <a:t>LSTM train 0.9928 val 0.9525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506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不同的顏色</a:t>
            </a:r>
            <a:r>
              <a:rPr lang="zh-TW" altLang="en-US" dirty="0" smtClean="0"/>
              <a:t>代表它佔有較大的權重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71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連續語句  單字跟單字間的時間相關性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0DB06F-26D1-4B27-BADA-80ECDEEE8BC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717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8471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EDAB2-564E-4532-81D9-99F974405A41}" type="datetime1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78582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4B0C-A1BD-45C6-8646-14FE5DDBB0A6}" type="datetime1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37343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D77D-49A0-4D11-AD82-4565438F9E92}" type="datetime1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2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3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4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809063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E1FB8-671C-42D5-8780-4A37A3F9ABBB}" type="datetime1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7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8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19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58D60263-A96F-46DE-8AEE-71093E484CC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44141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9472F-A5DA-4179-B9F8-99F9FACC98FA}" type="datetime1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19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0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1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15126A41-347E-4916-BBAE-EA725A5E32CB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39063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9419-A016-494D-98D6-AC0758BAF85D}" type="datetime1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8539966" y="214157"/>
            <a:ext cx="359569" cy="522682"/>
            <a:chOff x="8512534" y="214157"/>
            <a:chExt cx="359569" cy="522682"/>
          </a:xfrm>
        </p:grpSpPr>
        <p:sp>
          <p:nvSpPr>
            <p:cNvPr id="21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2" name="Freeform 41"/>
            <p:cNvSpPr>
              <a:spLocks/>
            </p:cNvSpPr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  <p:sp>
          <p:nvSpPr>
            <p:cNvPr id="23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69000"/>
              </a:schemeClr>
            </a:solidFill>
            <a:ln w="57150">
              <a:noFill/>
            </a:ln>
            <a:extLst/>
          </p:spPr>
          <p:txBody>
            <a:bodyPr vert="horz" wrap="square" lIns="68579" tIns="34289" rIns="68579" bIns="34289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zh-CN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49248" y="261670"/>
            <a:ext cx="2133600" cy="274637"/>
          </a:xfrm>
        </p:spPr>
        <p:txBody>
          <a:bodyPr/>
          <a:lstStyle>
            <a:lvl1pPr algn="ctr">
              <a:defRPr sz="1600">
                <a:solidFill>
                  <a:srgbClr val="152C34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43679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16252-7B8A-42FB-B731-A593BE82547B}" type="datetime1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16378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479A-F0E9-408E-AC96-12A50DF6DFD5}" type="datetime1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8613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16493-6163-4328-B0E8-1451112E27BD}" type="datetime1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2672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B05B-AFAC-47C2-9CCD-15FF9FAC62EE}" type="datetime1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328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76CB3-27E0-44FC-A32A-88810EDA6F90}" type="datetime1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86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</p:sldLayoutIdLst>
  <p:transition spd="slow"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hyperlink" Target="https://www.kaggle.com/c/tensorflow-speech-recognition-challenge/dat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972156" y="678555"/>
            <a:ext cx="5199698" cy="2363788"/>
            <a:chOff x="1966786" y="530112"/>
            <a:chExt cx="5199698" cy="2363788"/>
          </a:xfrm>
        </p:grpSpPr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3376486" y="693625"/>
              <a:ext cx="2320925" cy="16351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3492373" y="796812"/>
              <a:ext cx="2089150" cy="1336675"/>
            </a:xfrm>
            <a:prstGeom prst="rect">
              <a:avLst/>
            </a:pr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3224086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3905123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4378198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3492373" y="796812"/>
              <a:ext cx="728663" cy="266700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3492373" y="1063512"/>
              <a:ext cx="728663" cy="1069975"/>
            </a:xfrm>
            <a:prstGeom prst="rect">
              <a:avLst/>
            </a:prstGeom>
            <a:solidFill>
              <a:srgbClr val="3C4F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16"/>
            <p:cNvSpPr>
              <a:spLocks noChangeArrowheads="1"/>
            </p:cNvSpPr>
            <p:nvPr/>
          </p:nvSpPr>
          <p:spPr bwMode="auto">
            <a:xfrm>
              <a:off x="3613023" y="1185750"/>
              <a:ext cx="485775" cy="219075"/>
            </a:xfrm>
            <a:prstGeom prst="rect">
              <a:avLst/>
            </a:pr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17"/>
            <p:cNvSpPr>
              <a:spLocks noChangeArrowheads="1"/>
            </p:cNvSpPr>
            <p:nvPr/>
          </p:nvSpPr>
          <p:spPr bwMode="auto">
            <a:xfrm>
              <a:off x="3613023" y="1550875"/>
              <a:ext cx="485775" cy="217487"/>
            </a:xfrm>
            <a:prstGeom prst="rect">
              <a:avLst/>
            </a:pr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3613023" y="1890600"/>
              <a:ext cx="485775" cy="122237"/>
            </a:xfrm>
            <a:prstGeom prst="rect">
              <a:avLst/>
            </a:pr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4513136" y="1088912"/>
              <a:ext cx="898525" cy="73025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C543"/>
                </a:solidFill>
              </a:endParaRPr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4513136" y="1282587"/>
              <a:ext cx="898525" cy="73025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4513136" y="1477850"/>
              <a:ext cx="898525" cy="73025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4513136" y="1671525"/>
              <a:ext cx="898525" cy="73025"/>
            </a:xfrm>
            <a:prstGeom prst="rect">
              <a:avLst/>
            </a:pr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23"/>
            <p:cNvSpPr>
              <a:spLocks noChangeArrowheads="1"/>
            </p:cNvSpPr>
            <p:nvPr/>
          </p:nvSpPr>
          <p:spPr bwMode="auto">
            <a:xfrm>
              <a:off x="4513136" y="1866787"/>
              <a:ext cx="898525" cy="73025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C000"/>
                </a:solidFill>
              </a:endParaRPr>
            </a:p>
          </p:txBody>
        </p:sp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1966786" y="2747850"/>
              <a:ext cx="231775" cy="146050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2198561" y="2473212"/>
              <a:ext cx="223838" cy="420687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2422398" y="2060462"/>
              <a:ext cx="231775" cy="833437"/>
            </a:xfrm>
            <a:prstGeom prst="rect">
              <a:avLst/>
            </a:pr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28"/>
            <p:cNvSpPr>
              <a:spLocks noChangeArrowheads="1"/>
            </p:cNvSpPr>
            <p:nvPr/>
          </p:nvSpPr>
          <p:spPr bwMode="auto">
            <a:xfrm>
              <a:off x="2654173" y="1763600"/>
              <a:ext cx="230188" cy="1130300"/>
            </a:xfrm>
            <a:prstGeom prst="rect">
              <a:avLst/>
            </a:pr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29"/>
            <p:cNvSpPr>
              <a:spLocks noChangeArrowheads="1"/>
            </p:cNvSpPr>
            <p:nvPr/>
          </p:nvSpPr>
          <p:spPr bwMode="auto">
            <a:xfrm>
              <a:off x="2884361" y="2406537"/>
              <a:ext cx="225425" cy="487362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3109786" y="2692287"/>
              <a:ext cx="230188" cy="201612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Rectangle 32"/>
            <p:cNvSpPr>
              <a:spLocks noChangeArrowheads="1"/>
            </p:cNvSpPr>
            <p:nvPr/>
          </p:nvSpPr>
          <p:spPr bwMode="auto">
            <a:xfrm>
              <a:off x="6942646" y="2747850"/>
              <a:ext cx="223838" cy="146050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6710871" y="2473212"/>
              <a:ext cx="231775" cy="420687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Rectangle 34"/>
            <p:cNvSpPr>
              <a:spLocks noChangeArrowheads="1"/>
            </p:cNvSpPr>
            <p:nvPr/>
          </p:nvSpPr>
          <p:spPr bwMode="auto">
            <a:xfrm>
              <a:off x="6480683" y="2060462"/>
              <a:ext cx="230188" cy="833437"/>
            </a:xfrm>
            <a:prstGeom prst="rect">
              <a:avLst/>
            </a:pr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Rectangle 35"/>
            <p:cNvSpPr>
              <a:spLocks noChangeArrowheads="1"/>
            </p:cNvSpPr>
            <p:nvPr/>
          </p:nvSpPr>
          <p:spPr bwMode="auto">
            <a:xfrm>
              <a:off x="6255258" y="1763600"/>
              <a:ext cx="225425" cy="1130300"/>
            </a:xfrm>
            <a:prstGeom prst="rect">
              <a:avLst/>
            </a:pr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Rectangle 36"/>
            <p:cNvSpPr>
              <a:spLocks noChangeArrowheads="1"/>
            </p:cNvSpPr>
            <p:nvPr/>
          </p:nvSpPr>
          <p:spPr bwMode="auto">
            <a:xfrm>
              <a:off x="6025071" y="2406537"/>
              <a:ext cx="230188" cy="487362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Rectangle 37"/>
            <p:cNvSpPr>
              <a:spLocks noChangeArrowheads="1"/>
            </p:cNvSpPr>
            <p:nvPr/>
          </p:nvSpPr>
          <p:spPr bwMode="auto">
            <a:xfrm>
              <a:off x="5793296" y="2692287"/>
              <a:ext cx="231775" cy="201612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32" name="TextBox 1031"/>
          <p:cNvSpPr txBox="1"/>
          <p:nvPr/>
        </p:nvSpPr>
        <p:spPr>
          <a:xfrm>
            <a:off x="1753765" y="3137995"/>
            <a:ext cx="56364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rgbClr val="1C2B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英文數字</a:t>
            </a:r>
            <a:r>
              <a:rPr lang="en-US" altLang="zh-TW" sz="4000" b="1" dirty="0" smtClean="0">
                <a:solidFill>
                  <a:srgbClr val="1C2B38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0-9</a:t>
            </a:r>
            <a:r>
              <a:rPr lang="zh-TW" altLang="en-US" sz="4000" b="1" dirty="0" smtClean="0">
                <a:solidFill>
                  <a:srgbClr val="1C2B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的語音辨識</a:t>
            </a:r>
            <a:endParaRPr lang="zh-CN" altLang="en-US" sz="4000" b="1" dirty="0">
              <a:solidFill>
                <a:srgbClr val="1C2B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36" name="矩形 1035"/>
          <p:cNvSpPr/>
          <p:nvPr/>
        </p:nvSpPr>
        <p:spPr>
          <a:xfrm>
            <a:off x="2566521" y="3941533"/>
            <a:ext cx="4499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1C2B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dirty="0" smtClean="0">
                <a:solidFill>
                  <a:srgbClr val="1C2B38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11</a:t>
            </a:r>
            <a:r>
              <a:rPr lang="zh-TW" altLang="en-US" dirty="0" smtClean="0">
                <a:solidFill>
                  <a:srgbClr val="1C2B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r>
              <a:rPr lang="en-US" altLang="zh-TW" dirty="0" smtClean="0">
                <a:solidFill>
                  <a:srgbClr val="1C2B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 smtClean="0">
                <a:solidFill>
                  <a:srgbClr val="1C2B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rgbClr val="1C2B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 smtClean="0">
                <a:solidFill>
                  <a:srgbClr val="1C2B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指導教授：須上英 教授</a:t>
            </a:r>
            <a:endParaRPr lang="en-US" altLang="zh-TW" dirty="0" smtClean="0">
              <a:solidFill>
                <a:srgbClr val="1C2B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1C2B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統計四 黎薇</a:t>
            </a:r>
            <a:r>
              <a:rPr lang="en-US" altLang="zh-TW" dirty="0" smtClean="0">
                <a:solidFill>
                  <a:srgbClr val="1C2B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 smtClean="0">
                <a:solidFill>
                  <a:srgbClr val="1C2B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統計四 王勃淵</a:t>
            </a:r>
            <a:endParaRPr lang="en-US" altLang="zh-TW" dirty="0" smtClean="0">
              <a:solidFill>
                <a:srgbClr val="1C2B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1C2B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統計四 許月華</a:t>
            </a:r>
            <a:r>
              <a:rPr lang="en-US" altLang="zh-TW" dirty="0" smtClean="0">
                <a:solidFill>
                  <a:srgbClr val="1C2B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 smtClean="0">
                <a:solidFill>
                  <a:srgbClr val="1C2B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統計三 姜孝軒</a:t>
            </a:r>
            <a:endParaRPr lang="en-US" altLang="zh-TW" dirty="0" smtClean="0">
              <a:solidFill>
                <a:srgbClr val="1C2B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1C2B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統計四 張崴智</a:t>
            </a:r>
            <a:endParaRPr lang="en-US" altLang="zh-TW" dirty="0">
              <a:solidFill>
                <a:srgbClr val="1C2B3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96424" y="1078605"/>
            <a:ext cx="1220898" cy="111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43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27" name="矩形 126"/>
          <p:cNvSpPr/>
          <p:nvPr/>
        </p:nvSpPr>
        <p:spPr>
          <a:xfrm>
            <a:off x="593205" y="755494"/>
            <a:ext cx="7761441" cy="42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[1] </a:t>
            </a:r>
            <a:r>
              <a:rPr lang="en-US" altLang="zh-TW" sz="1400" dirty="0" err="1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D.O’Shaughnessy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. (2000) Speech 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Communications 2/E, IEEE 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Press</a:t>
            </a:r>
            <a:endParaRPr lang="en-US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LeCun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G. 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Hinton. (2015)</a:t>
            </a:r>
            <a:r>
              <a:rPr lang="zh-TW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nature, vol.521, p. 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436</a:t>
            </a:r>
          </a:p>
          <a:p>
            <a:pPr algn="just">
              <a:lnSpc>
                <a:spcPct val="150000"/>
              </a:lnSpc>
            </a:pP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de-DE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Sepp </a:t>
            </a:r>
            <a:r>
              <a:rPr lang="de-DE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Hochreiter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e-DE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Jürgen Schmidhuber. (1997) Long Short-Term Memory, Neural Conputation 9(8): </a:t>
            </a:r>
            <a:r>
              <a:rPr lang="de-DE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1735-1780</a:t>
            </a:r>
            <a:endParaRPr lang="en-US" altLang="zh-TW" sz="1400" dirty="0" smtClean="0"/>
          </a:p>
          <a:p>
            <a:pPr algn="just">
              <a:lnSpc>
                <a:spcPct val="150000"/>
              </a:lnSpc>
            </a:pP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Kaiming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He,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Xiangyu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Shaoqing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Ren, Jian 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Sun. (2016) 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Residual Learning for Image 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Recognition, p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770-778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[5]YANN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LECUN, MEMBER, IEEE, L´EON BOTTOU, YOSHUA BENGIO, AND PATRICK HAFFNER. (1998) Gradient-Based Learning Applied to Document Recognition VOL. 86, NO. 11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[6]J.A.K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SUYKENS and J. VANDEWALLE. (1999) Least Squares Support Vector Machine Classiﬁers P. 293–300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]Y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LeCun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Boser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S.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Denker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Henderson, R. E. Howard, W. Hubbard and L. D.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Jackel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(1989) Backpropagation Applied to Handwritten Zip Code Recognition Neural 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Volume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Issue 4 p.541-551</a:t>
            </a:r>
          </a:p>
        </p:txBody>
      </p:sp>
      <p:sp>
        <p:nvSpPr>
          <p:cNvPr id="122" name="矩形 121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FC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3" name="直接连接符 122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FC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矩形 123"/>
          <p:cNvSpPr/>
          <p:nvPr/>
        </p:nvSpPr>
        <p:spPr>
          <a:xfrm>
            <a:off x="536662" y="31505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FFC543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參考文獻</a:t>
            </a:r>
            <a:endParaRPr lang="zh-CN" altLang="en-US" sz="2000" b="1" dirty="0">
              <a:solidFill>
                <a:srgbClr val="FFC543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3097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2960830" y="689912"/>
            <a:ext cx="3222341" cy="2869714"/>
            <a:chOff x="3186113" y="530112"/>
            <a:chExt cx="2625725" cy="2338387"/>
          </a:xfrm>
        </p:grpSpPr>
        <p:sp>
          <p:nvSpPr>
            <p:cNvPr id="45" name="Rectangle 23"/>
            <p:cNvSpPr>
              <a:spLocks noChangeArrowheads="1"/>
            </p:cNvSpPr>
            <p:nvPr/>
          </p:nvSpPr>
          <p:spPr bwMode="auto">
            <a:xfrm>
              <a:off x="4475163" y="1866787"/>
              <a:ext cx="898525" cy="73025"/>
            </a:xfrm>
            <a:prstGeom prst="rect">
              <a:avLst/>
            </a:prstGeom>
            <a:solidFill>
              <a:srgbClr val="6BD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367" y="922413"/>
            <a:ext cx="2088450" cy="186116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552388" y="3559626"/>
            <a:ext cx="43944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 smtClean="0">
                <a:solidFill>
                  <a:srgbClr val="1C2B38"/>
                </a:solidFill>
                <a:latin typeface="+mj-lt"/>
              </a:rPr>
              <a:t>THANK YOU</a:t>
            </a:r>
            <a:endParaRPr lang="zh-CN" altLang="en-US" sz="6600" b="1" dirty="0">
              <a:solidFill>
                <a:srgbClr val="1C2B3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756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20"/>
          <p:cNvSpPr>
            <a:spLocks noEditPoints="1"/>
          </p:cNvSpPr>
          <p:nvPr/>
        </p:nvSpPr>
        <p:spPr bwMode="auto">
          <a:xfrm>
            <a:off x="428121" y="3662133"/>
            <a:ext cx="8185527" cy="56734"/>
          </a:xfrm>
          <a:custGeom>
            <a:avLst/>
            <a:gdLst>
              <a:gd name="T0" fmla="*/ 0 w 1404"/>
              <a:gd name="T1" fmla="*/ 9 h 9"/>
              <a:gd name="T2" fmla="*/ 0 w 1404"/>
              <a:gd name="T3" fmla="*/ 9 h 9"/>
              <a:gd name="T4" fmla="*/ 0 w 1404"/>
              <a:gd name="T5" fmla="*/ 9 h 9"/>
              <a:gd name="T6" fmla="*/ 0 w 1404"/>
              <a:gd name="T7" fmla="*/ 9 h 9"/>
              <a:gd name="T8" fmla="*/ 1404 w 1404"/>
              <a:gd name="T9" fmla="*/ 0 h 9"/>
              <a:gd name="T10" fmla="*/ 1232 w 1404"/>
              <a:gd name="T11" fmla="*/ 0 h 9"/>
              <a:gd name="T12" fmla="*/ 1056 w 1404"/>
              <a:gd name="T13" fmla="*/ 0 h 9"/>
              <a:gd name="T14" fmla="*/ 880 w 1404"/>
              <a:gd name="T15" fmla="*/ 0 h 9"/>
              <a:gd name="T16" fmla="*/ 704 w 1404"/>
              <a:gd name="T17" fmla="*/ 0 h 9"/>
              <a:gd name="T18" fmla="*/ 528 w 1404"/>
              <a:gd name="T19" fmla="*/ 0 h 9"/>
              <a:gd name="T20" fmla="*/ 352 w 1404"/>
              <a:gd name="T21" fmla="*/ 0 h 9"/>
              <a:gd name="T22" fmla="*/ 176 w 1404"/>
              <a:gd name="T23" fmla="*/ 0 h 9"/>
              <a:gd name="T24" fmla="*/ 4 w 1404"/>
              <a:gd name="T25" fmla="*/ 0 h 9"/>
              <a:gd name="T26" fmla="*/ 3 w 1404"/>
              <a:gd name="T27" fmla="*/ 1 h 9"/>
              <a:gd name="T28" fmla="*/ 4 w 1404"/>
              <a:gd name="T29" fmla="*/ 0 h 9"/>
              <a:gd name="T30" fmla="*/ 176 w 1404"/>
              <a:gd name="T31" fmla="*/ 0 h 9"/>
              <a:gd name="T32" fmla="*/ 176 w 1404"/>
              <a:gd name="T33" fmla="*/ 9 h 9"/>
              <a:gd name="T34" fmla="*/ 176 w 1404"/>
              <a:gd name="T35" fmla="*/ 0 h 9"/>
              <a:gd name="T36" fmla="*/ 352 w 1404"/>
              <a:gd name="T37" fmla="*/ 0 h 9"/>
              <a:gd name="T38" fmla="*/ 352 w 1404"/>
              <a:gd name="T39" fmla="*/ 9 h 9"/>
              <a:gd name="T40" fmla="*/ 352 w 1404"/>
              <a:gd name="T41" fmla="*/ 0 h 9"/>
              <a:gd name="T42" fmla="*/ 528 w 1404"/>
              <a:gd name="T43" fmla="*/ 0 h 9"/>
              <a:gd name="T44" fmla="*/ 528 w 1404"/>
              <a:gd name="T45" fmla="*/ 9 h 9"/>
              <a:gd name="T46" fmla="*/ 528 w 1404"/>
              <a:gd name="T47" fmla="*/ 0 h 9"/>
              <a:gd name="T48" fmla="*/ 704 w 1404"/>
              <a:gd name="T49" fmla="*/ 0 h 9"/>
              <a:gd name="T50" fmla="*/ 704 w 1404"/>
              <a:gd name="T51" fmla="*/ 9 h 9"/>
              <a:gd name="T52" fmla="*/ 704 w 1404"/>
              <a:gd name="T53" fmla="*/ 0 h 9"/>
              <a:gd name="T54" fmla="*/ 880 w 1404"/>
              <a:gd name="T55" fmla="*/ 0 h 9"/>
              <a:gd name="T56" fmla="*/ 1056 w 1404"/>
              <a:gd name="T57" fmla="*/ 0 h 9"/>
              <a:gd name="T58" fmla="*/ 1232 w 1404"/>
              <a:gd name="T59" fmla="*/ 0 h 9"/>
              <a:gd name="T60" fmla="*/ 1404 w 1404"/>
              <a:gd name="T61" fmla="*/ 0 h 9"/>
              <a:gd name="T62" fmla="*/ 1404 w 1404"/>
              <a:gd name="T6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4" h="9">
                <a:moveTo>
                  <a:pt x="0" y="9"/>
                </a:move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moveTo>
                  <a:pt x="1404" y="0"/>
                </a:moveTo>
                <a:cubicBezTo>
                  <a:pt x="1232" y="0"/>
                  <a:pt x="1232" y="0"/>
                  <a:pt x="1232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1"/>
                  <a:pt x="3" y="0"/>
                  <a:pt x="4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76" y="9"/>
                  <a:pt x="176" y="9"/>
                  <a:pt x="176" y="9"/>
                </a:cubicBezTo>
                <a:cubicBezTo>
                  <a:pt x="176" y="0"/>
                  <a:pt x="176" y="0"/>
                  <a:pt x="176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9"/>
                  <a:pt x="352" y="9"/>
                  <a:pt x="352" y="9"/>
                </a:cubicBezTo>
                <a:cubicBezTo>
                  <a:pt x="352" y="0"/>
                  <a:pt x="352" y="0"/>
                  <a:pt x="352" y="0"/>
                </a:cubicBezTo>
                <a:cubicBezTo>
                  <a:pt x="528" y="0"/>
                  <a:pt x="528" y="0"/>
                  <a:pt x="528" y="0"/>
                </a:cubicBezTo>
                <a:cubicBezTo>
                  <a:pt x="528" y="9"/>
                  <a:pt x="528" y="9"/>
                  <a:pt x="528" y="9"/>
                </a:cubicBezTo>
                <a:cubicBezTo>
                  <a:pt x="528" y="0"/>
                  <a:pt x="528" y="0"/>
                  <a:pt x="528" y="0"/>
                </a:cubicBezTo>
                <a:cubicBezTo>
                  <a:pt x="704" y="0"/>
                  <a:pt x="704" y="0"/>
                  <a:pt x="704" y="0"/>
                </a:cubicBezTo>
                <a:cubicBezTo>
                  <a:pt x="704" y="9"/>
                  <a:pt x="704" y="9"/>
                  <a:pt x="704" y="9"/>
                </a:cubicBezTo>
                <a:cubicBezTo>
                  <a:pt x="704" y="0"/>
                  <a:pt x="704" y="0"/>
                  <a:pt x="704" y="0"/>
                </a:cubicBezTo>
                <a:cubicBezTo>
                  <a:pt x="880" y="0"/>
                  <a:pt x="880" y="0"/>
                  <a:pt x="880" y="0"/>
                </a:cubicBezTo>
                <a:cubicBezTo>
                  <a:pt x="1056" y="0"/>
                  <a:pt x="1056" y="0"/>
                  <a:pt x="1056" y="0"/>
                </a:cubicBezTo>
                <a:cubicBezTo>
                  <a:pt x="1232" y="0"/>
                  <a:pt x="1232" y="0"/>
                  <a:pt x="1232" y="0"/>
                </a:cubicBezTo>
                <a:cubicBezTo>
                  <a:pt x="1404" y="0"/>
                  <a:pt x="1404" y="0"/>
                  <a:pt x="1404" y="0"/>
                </a:cubicBezTo>
                <a:cubicBezTo>
                  <a:pt x="1404" y="0"/>
                  <a:pt x="1404" y="0"/>
                  <a:pt x="140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1C2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07323" y="278166"/>
            <a:ext cx="1980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1C2B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2"/>
              </a:rPr>
              <a:t>研究背景、目的</a:t>
            </a:r>
            <a:endParaRPr lang="zh-CN" altLang="en-US" sz="2000" b="1" dirty="0">
              <a:solidFill>
                <a:srgbClr val="1C2B3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39260" y="1570040"/>
            <a:ext cx="5971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語音控制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</a:t>
            </a:r>
            <a:r>
              <a:rPr lang="zh-TW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前端技術</a:t>
            </a:r>
            <a:endParaRPr lang="en-US" altLang="zh-TW" sz="36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010" y="1002527"/>
            <a:ext cx="2109859" cy="2109859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2717235" y="2651193"/>
            <a:ext cx="3997449" cy="1816134"/>
            <a:chOff x="2717235" y="2651193"/>
            <a:chExt cx="3997449" cy="1816134"/>
          </a:xfrm>
        </p:grpSpPr>
        <p:sp>
          <p:nvSpPr>
            <p:cNvPr id="9" name="弧形箭號 (下彎) 8"/>
            <p:cNvSpPr/>
            <p:nvPr/>
          </p:nvSpPr>
          <p:spPr>
            <a:xfrm>
              <a:off x="3916679" y="2651193"/>
              <a:ext cx="1702189" cy="347590"/>
            </a:xfrm>
            <a:prstGeom prst="curvedDownArrow">
              <a:avLst>
                <a:gd name="adj1" fmla="val 26237"/>
                <a:gd name="adj2" fmla="val 113114"/>
                <a:gd name="adj3" fmla="val 578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4" name="弧形箭號 (下彎) 143"/>
            <p:cNvSpPr/>
            <p:nvPr/>
          </p:nvSpPr>
          <p:spPr>
            <a:xfrm rot="10800000">
              <a:off x="3741380" y="4119737"/>
              <a:ext cx="1657335" cy="347590"/>
            </a:xfrm>
            <a:prstGeom prst="curvedDownArrow">
              <a:avLst>
                <a:gd name="adj1" fmla="val 26237"/>
                <a:gd name="adj2" fmla="val 113114"/>
                <a:gd name="adj3" fmla="val 5781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5" name="文字方塊 144"/>
            <p:cNvSpPr txBox="1"/>
            <p:nvPr/>
          </p:nvSpPr>
          <p:spPr>
            <a:xfrm>
              <a:off x="5398716" y="3108135"/>
              <a:ext cx="1315968" cy="892552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63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altLang="zh-TW" sz="8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3600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zh-TW" sz="3600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語音</a:t>
              </a:r>
              <a:endParaRPr lang="en-US" altLang="zh-TW" sz="3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zh-TW" altLang="en-US" sz="800" dirty="0"/>
            </a:p>
          </p:txBody>
        </p:sp>
        <p:sp>
          <p:nvSpPr>
            <p:cNvPr id="149" name="文字方塊 148"/>
            <p:cNvSpPr txBox="1"/>
            <p:nvPr/>
          </p:nvSpPr>
          <p:spPr>
            <a:xfrm>
              <a:off x="2717235" y="3080671"/>
              <a:ext cx="1315968" cy="892552"/>
            </a:xfrm>
            <a:prstGeom prst="rect">
              <a:avLst/>
            </a:prstGeom>
            <a:solidFill>
              <a:srgbClr val="C00000">
                <a:alpha val="31000"/>
              </a:srgbClr>
            </a:solidFill>
          </p:spPr>
          <p:txBody>
            <a:bodyPr wrap="square" rtlCol="0">
              <a:spAutoFit/>
            </a:bodyPr>
            <a:lstStyle/>
            <a:p>
              <a:endParaRPr lang="en-US" altLang="zh-TW" sz="8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3600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zh-TW" sz="3600" dirty="0" smtClean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</a:t>
              </a:r>
              <a:r>
                <a:rPr lang="zh-TW" altLang="en-US" sz="36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言</a:t>
              </a:r>
              <a:endParaRPr lang="en-US" altLang="zh-TW" sz="3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zh-TW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5178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60263-A96F-46DE-8AEE-71093E484CCF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951226" y="2143548"/>
            <a:ext cx="62940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當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噪音、雜訊</a:t>
            </a:r>
            <a:r>
              <a:rPr lang="zh-TW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強</a:t>
            </a:r>
            <a:r>
              <a:rPr lang="zh-TW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過語音，或者處在非平穩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(Non-stationary)</a:t>
            </a:r>
            <a:r>
              <a:rPr lang="zh-TW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噪音的環境中，語音特徵難以擷取。深度學習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(Deep Learning) 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[2]</a:t>
            </a:r>
            <a:r>
              <a:rPr lang="zh-TW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恰好能</a:t>
            </a:r>
            <a:r>
              <a:rPr lang="zh-TW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解決這個</a:t>
            </a:r>
            <a:r>
              <a:rPr lang="zh-TW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問題，透過大量資料訓練，從中取出特徵，補足了傳統</a:t>
            </a:r>
            <a:r>
              <a:rPr lang="zh-TW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方法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的不足</a:t>
            </a:r>
            <a:r>
              <a:rPr lang="zh-TW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32445" y="1301894"/>
            <a:ext cx="2184185" cy="2873109"/>
            <a:chOff x="521237" y="645875"/>
            <a:chExt cx="3016250" cy="3803346"/>
          </a:xfrm>
        </p:grpSpPr>
        <p:sp>
          <p:nvSpPr>
            <p:cNvPr id="6" name="AutoShape 4"/>
            <p:cNvSpPr>
              <a:spLocks noChangeAspect="1" noChangeArrowheads="1" noTextEdit="1"/>
            </p:cNvSpPr>
            <p:nvPr/>
          </p:nvSpPr>
          <p:spPr bwMode="auto">
            <a:xfrm>
              <a:off x="521237" y="1171033"/>
              <a:ext cx="3016250" cy="3278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521237" y="1582196"/>
              <a:ext cx="2022475" cy="2022475"/>
            </a:xfrm>
            <a:prstGeom prst="ellipse">
              <a:avLst/>
            </a:pr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672050" y="1733008"/>
              <a:ext cx="1720850" cy="1720850"/>
            </a:xfrm>
            <a:prstGeom prst="ellipse">
              <a:avLst/>
            </a:pr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1978562" y="3426871"/>
              <a:ext cx="838200" cy="1022350"/>
            </a:xfrm>
            <a:custGeom>
              <a:avLst/>
              <a:gdLst>
                <a:gd name="T0" fmla="*/ 0 w 528"/>
                <a:gd name="T1" fmla="*/ 77 h 644"/>
                <a:gd name="T2" fmla="*/ 406 w 528"/>
                <a:gd name="T3" fmla="*/ 644 h 644"/>
                <a:gd name="T4" fmla="*/ 528 w 528"/>
                <a:gd name="T5" fmla="*/ 560 h 644"/>
                <a:gd name="T6" fmla="*/ 136 w 528"/>
                <a:gd name="T7" fmla="*/ 0 h 644"/>
                <a:gd name="T8" fmla="*/ 0 w 528"/>
                <a:gd name="T9" fmla="*/ 7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644">
                  <a:moveTo>
                    <a:pt x="0" y="77"/>
                  </a:moveTo>
                  <a:lnTo>
                    <a:pt x="406" y="644"/>
                  </a:lnTo>
                  <a:lnTo>
                    <a:pt x="528" y="560"/>
                  </a:lnTo>
                  <a:lnTo>
                    <a:pt x="136" y="0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1489612" y="1783808"/>
              <a:ext cx="46038" cy="403225"/>
            </a:xfrm>
            <a:prstGeom prst="rect">
              <a:avLst/>
            </a:pr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1489612" y="3014121"/>
              <a:ext cx="46038" cy="403225"/>
            </a:xfrm>
            <a:prstGeom prst="rect">
              <a:avLst/>
            </a:pr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auto">
            <a:xfrm>
              <a:off x="908587" y="2852196"/>
              <a:ext cx="317500" cy="317500"/>
            </a:xfrm>
            <a:custGeom>
              <a:avLst/>
              <a:gdLst>
                <a:gd name="T0" fmla="*/ 21 w 200"/>
                <a:gd name="T1" fmla="*/ 200 h 200"/>
                <a:gd name="T2" fmla="*/ 0 w 200"/>
                <a:gd name="T3" fmla="*/ 180 h 200"/>
                <a:gd name="T4" fmla="*/ 180 w 200"/>
                <a:gd name="T5" fmla="*/ 0 h 200"/>
                <a:gd name="T6" fmla="*/ 200 w 200"/>
                <a:gd name="T7" fmla="*/ 21 h 200"/>
                <a:gd name="T8" fmla="*/ 21 w 200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200">
                  <a:moveTo>
                    <a:pt x="21" y="200"/>
                  </a:moveTo>
                  <a:lnTo>
                    <a:pt x="0" y="180"/>
                  </a:lnTo>
                  <a:lnTo>
                    <a:pt x="180" y="0"/>
                  </a:lnTo>
                  <a:lnTo>
                    <a:pt x="200" y="21"/>
                  </a:lnTo>
                  <a:lnTo>
                    <a:pt x="21" y="200"/>
                  </a:lnTo>
                  <a:close/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3"/>
            <p:cNvSpPr>
              <a:spLocks/>
            </p:cNvSpPr>
            <p:nvPr/>
          </p:nvSpPr>
          <p:spPr bwMode="auto">
            <a:xfrm>
              <a:off x="1811875" y="2856958"/>
              <a:ext cx="319088" cy="317500"/>
            </a:xfrm>
            <a:custGeom>
              <a:avLst/>
              <a:gdLst>
                <a:gd name="T0" fmla="*/ 201 w 201"/>
                <a:gd name="T1" fmla="*/ 180 h 200"/>
                <a:gd name="T2" fmla="*/ 180 w 201"/>
                <a:gd name="T3" fmla="*/ 200 h 200"/>
                <a:gd name="T4" fmla="*/ 0 w 201"/>
                <a:gd name="T5" fmla="*/ 21 h 200"/>
                <a:gd name="T6" fmla="*/ 21 w 201"/>
                <a:gd name="T7" fmla="*/ 0 h 200"/>
                <a:gd name="T8" fmla="*/ 201 w 201"/>
                <a:gd name="T9" fmla="*/ 18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200">
                  <a:moveTo>
                    <a:pt x="201" y="180"/>
                  </a:moveTo>
                  <a:lnTo>
                    <a:pt x="180" y="200"/>
                  </a:lnTo>
                  <a:lnTo>
                    <a:pt x="0" y="21"/>
                  </a:lnTo>
                  <a:lnTo>
                    <a:pt x="21" y="0"/>
                  </a:lnTo>
                  <a:lnTo>
                    <a:pt x="201" y="180"/>
                  </a:lnTo>
                  <a:close/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913350" y="2036221"/>
              <a:ext cx="319088" cy="315913"/>
            </a:xfrm>
            <a:custGeom>
              <a:avLst/>
              <a:gdLst>
                <a:gd name="T0" fmla="*/ 21 w 201"/>
                <a:gd name="T1" fmla="*/ 0 h 199"/>
                <a:gd name="T2" fmla="*/ 0 w 201"/>
                <a:gd name="T3" fmla="*/ 20 h 199"/>
                <a:gd name="T4" fmla="*/ 180 w 201"/>
                <a:gd name="T5" fmla="*/ 199 h 199"/>
                <a:gd name="T6" fmla="*/ 201 w 201"/>
                <a:gd name="T7" fmla="*/ 178 h 199"/>
                <a:gd name="T8" fmla="*/ 21 w 201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99">
                  <a:moveTo>
                    <a:pt x="21" y="0"/>
                  </a:moveTo>
                  <a:lnTo>
                    <a:pt x="0" y="20"/>
                  </a:lnTo>
                  <a:lnTo>
                    <a:pt x="180" y="199"/>
                  </a:lnTo>
                  <a:lnTo>
                    <a:pt x="201" y="17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1807112" y="1980658"/>
              <a:ext cx="319088" cy="314325"/>
            </a:xfrm>
            <a:custGeom>
              <a:avLst/>
              <a:gdLst>
                <a:gd name="T0" fmla="*/ 201 w 201"/>
                <a:gd name="T1" fmla="*/ 20 h 198"/>
                <a:gd name="T2" fmla="*/ 180 w 201"/>
                <a:gd name="T3" fmla="*/ 0 h 198"/>
                <a:gd name="T4" fmla="*/ 0 w 201"/>
                <a:gd name="T5" fmla="*/ 178 h 198"/>
                <a:gd name="T6" fmla="*/ 21 w 201"/>
                <a:gd name="T7" fmla="*/ 198 h 198"/>
                <a:gd name="T8" fmla="*/ 201 w 201"/>
                <a:gd name="T9" fmla="*/ 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98">
                  <a:moveTo>
                    <a:pt x="201" y="20"/>
                  </a:moveTo>
                  <a:lnTo>
                    <a:pt x="180" y="0"/>
                  </a:lnTo>
                  <a:lnTo>
                    <a:pt x="0" y="178"/>
                  </a:lnTo>
                  <a:lnTo>
                    <a:pt x="21" y="198"/>
                  </a:lnTo>
                  <a:lnTo>
                    <a:pt x="201" y="20"/>
                  </a:lnTo>
                  <a:close/>
                </a:path>
              </a:pathLst>
            </a:cu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1932525" y="2548983"/>
              <a:ext cx="404813" cy="46038"/>
            </a:xfrm>
            <a:prstGeom prst="rect">
              <a:avLst/>
            </a:pr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>
              <a:off x="727612" y="2548983"/>
              <a:ext cx="403225" cy="46038"/>
            </a:xfrm>
            <a:prstGeom prst="rect">
              <a:avLst/>
            </a:prstGeom>
            <a:solidFill>
              <a:srgbClr val="F9F5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6"/>
            <p:cNvSpPr>
              <a:spLocks/>
            </p:cNvSpPr>
            <p:nvPr/>
          </p:nvSpPr>
          <p:spPr bwMode="auto">
            <a:xfrm>
              <a:off x="1816636" y="645875"/>
              <a:ext cx="1198633" cy="1299858"/>
            </a:xfrm>
            <a:custGeom>
              <a:avLst/>
              <a:gdLst>
                <a:gd name="T0" fmla="*/ 0 w 405"/>
                <a:gd name="T1" fmla="*/ 360 h 360"/>
                <a:gd name="T2" fmla="*/ 167 w 405"/>
                <a:gd name="T3" fmla="*/ 0 h 360"/>
                <a:gd name="T4" fmla="*/ 405 w 405"/>
                <a:gd name="T5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5" h="360">
                  <a:moveTo>
                    <a:pt x="0" y="360"/>
                  </a:moveTo>
                  <a:lnTo>
                    <a:pt x="167" y="0"/>
                  </a:lnTo>
                  <a:lnTo>
                    <a:pt x="405" y="0"/>
                  </a:lnTo>
                </a:path>
              </a:pathLst>
            </a:custGeom>
            <a:noFill/>
            <a:ln w="19050" cap="flat">
              <a:solidFill>
                <a:srgbClr val="FFC543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7"/>
            <p:cNvSpPr>
              <a:spLocks/>
            </p:cNvSpPr>
            <p:nvPr/>
          </p:nvSpPr>
          <p:spPr bwMode="auto">
            <a:xfrm>
              <a:off x="2162712" y="1956846"/>
              <a:ext cx="919163" cy="387350"/>
            </a:xfrm>
            <a:custGeom>
              <a:avLst/>
              <a:gdLst>
                <a:gd name="T0" fmla="*/ 0 w 579"/>
                <a:gd name="T1" fmla="*/ 244 h 244"/>
                <a:gd name="T2" fmla="*/ 264 w 579"/>
                <a:gd name="T3" fmla="*/ 0 h 244"/>
                <a:gd name="T4" fmla="*/ 579 w 579"/>
                <a:gd name="T5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9" h="244">
                  <a:moveTo>
                    <a:pt x="0" y="244"/>
                  </a:moveTo>
                  <a:lnTo>
                    <a:pt x="264" y="0"/>
                  </a:lnTo>
                  <a:lnTo>
                    <a:pt x="579" y="0"/>
                  </a:lnTo>
                </a:path>
              </a:pathLst>
            </a:custGeom>
            <a:noFill/>
            <a:ln w="19050" cap="flat">
              <a:solidFill>
                <a:srgbClr val="FF8B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8"/>
            <p:cNvSpPr>
              <a:spLocks/>
            </p:cNvSpPr>
            <p:nvPr/>
          </p:nvSpPr>
          <p:spPr bwMode="auto">
            <a:xfrm rot="2067079">
              <a:off x="1837018" y="3269788"/>
              <a:ext cx="1200150" cy="163513"/>
            </a:xfrm>
            <a:custGeom>
              <a:avLst/>
              <a:gdLst>
                <a:gd name="T0" fmla="*/ 0 w 756"/>
                <a:gd name="T1" fmla="*/ 98 h 103"/>
                <a:gd name="T2" fmla="*/ 499 w 756"/>
                <a:gd name="T3" fmla="*/ 103 h 103"/>
                <a:gd name="T4" fmla="*/ 756 w 756"/>
                <a:gd name="T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6" h="103">
                  <a:moveTo>
                    <a:pt x="0" y="98"/>
                  </a:moveTo>
                  <a:lnTo>
                    <a:pt x="499" y="103"/>
                  </a:lnTo>
                  <a:lnTo>
                    <a:pt x="756" y="0"/>
                  </a:lnTo>
                </a:path>
              </a:pathLst>
            </a:custGeom>
            <a:noFill/>
            <a:ln w="19050" cap="flat">
              <a:solidFill>
                <a:srgbClr val="DD2405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aphicFrame>
          <p:nvGraphicFramePr>
            <p:cNvPr id="2" name="图表 1"/>
            <p:cNvGraphicFramePr/>
            <p:nvPr>
              <p:extLst>
                <p:ext uri="{D42A27DB-BD31-4B8C-83A1-F6EECF244321}">
                  <p14:modId xmlns:p14="http://schemas.microsoft.com/office/powerpoint/2010/main" val="505950494"/>
                </p:ext>
              </p:extLst>
            </p:nvPr>
          </p:nvGraphicFramePr>
          <p:xfrm>
            <a:off x="538850" y="1649872"/>
            <a:ext cx="1987250" cy="18871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39" name="矩形 38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1C2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1C2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21237" y="31505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rgbClr val="1C2B38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文獻回顧</a:t>
            </a:r>
            <a:endParaRPr lang="zh-CN" altLang="en-US" sz="2000" b="1" dirty="0">
              <a:solidFill>
                <a:srgbClr val="1C2B38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51227" y="1120509"/>
            <a:ext cx="62940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梅爾倒頻譜係數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(MFCC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)[1]</a:t>
            </a:r>
            <a:r>
              <a:rPr lang="zh-TW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是依據人耳的特性對頻率軸作伸縮之後而得到的一種倒頻譜係數，比較能反應出人耳的聽覺感受，所以最常被用於作語</a:t>
            </a:r>
            <a:r>
              <a:rPr lang="zh-TW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者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辨識</a:t>
            </a:r>
            <a:r>
              <a:rPr lang="zh-TW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zh-TW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語音合成的研究</a:t>
            </a:r>
            <a:r>
              <a:rPr lang="zh-TW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51226" y="3443587"/>
            <a:ext cx="62940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長短期記憶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(Long Short-Term Memory, LSTM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)[3]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是一種特殊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RNN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模型，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更能處理時序性比較長的序列資料，透過記憶功能解決長期依賴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(Long-term dependency)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的問題</a:t>
            </a:r>
          </a:p>
        </p:txBody>
      </p:sp>
    </p:spTree>
    <p:extLst>
      <p:ext uri="{BB962C8B-B14F-4D97-AF65-F5344CB8AC3E}">
        <p14:creationId xmlns:p14="http://schemas.microsoft.com/office/powerpoint/2010/main" val="907383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1"/>
          <p:cNvGrpSpPr/>
          <p:nvPr/>
        </p:nvGrpSpPr>
        <p:grpSpPr>
          <a:xfrm>
            <a:off x="1676968" y="662865"/>
            <a:ext cx="6414085" cy="4480635"/>
            <a:chOff x="3186113" y="530112"/>
            <a:chExt cx="2625725" cy="2338387"/>
          </a:xfrm>
        </p:grpSpPr>
        <p:sp>
          <p:nvSpPr>
            <p:cNvPr id="24" name="Rectangle 9"/>
            <p:cNvSpPr>
              <a:spLocks noChangeArrowheads="1"/>
            </p:cNvSpPr>
            <p:nvPr/>
          </p:nvSpPr>
          <p:spPr bwMode="auto">
            <a:xfrm>
              <a:off x="3338513" y="693625"/>
              <a:ext cx="2320925" cy="16351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1"/>
            <p:cNvSpPr>
              <a:spLocks noEditPoints="1"/>
            </p:cNvSpPr>
            <p:nvPr/>
          </p:nvSpPr>
          <p:spPr bwMode="auto">
            <a:xfrm>
              <a:off x="3186113" y="530112"/>
              <a:ext cx="2625725" cy="1895475"/>
            </a:xfrm>
            <a:custGeom>
              <a:avLst/>
              <a:gdLst>
                <a:gd name="T0" fmla="*/ 397 w 432"/>
                <a:gd name="T1" fmla="*/ 0 h 312"/>
                <a:gd name="T2" fmla="*/ 33 w 432"/>
                <a:gd name="T3" fmla="*/ 0 h 312"/>
                <a:gd name="T4" fmla="*/ 0 w 432"/>
                <a:gd name="T5" fmla="*/ 35 h 312"/>
                <a:gd name="T6" fmla="*/ 0 w 432"/>
                <a:gd name="T7" fmla="*/ 276 h 312"/>
                <a:gd name="T8" fmla="*/ 33 w 432"/>
                <a:gd name="T9" fmla="*/ 312 h 312"/>
                <a:gd name="T10" fmla="*/ 397 w 432"/>
                <a:gd name="T11" fmla="*/ 312 h 312"/>
                <a:gd name="T12" fmla="*/ 432 w 432"/>
                <a:gd name="T13" fmla="*/ 276 h 312"/>
                <a:gd name="T14" fmla="*/ 432 w 432"/>
                <a:gd name="T15" fmla="*/ 35 h 312"/>
                <a:gd name="T16" fmla="*/ 397 w 432"/>
                <a:gd name="T17" fmla="*/ 0 h 312"/>
                <a:gd name="T18" fmla="*/ 408 w 432"/>
                <a:gd name="T19" fmla="*/ 284 h 312"/>
                <a:gd name="T20" fmla="*/ 24 w 432"/>
                <a:gd name="T21" fmla="*/ 284 h 312"/>
                <a:gd name="T22" fmla="*/ 24 w 432"/>
                <a:gd name="T23" fmla="*/ 28 h 312"/>
                <a:gd name="T24" fmla="*/ 408 w 432"/>
                <a:gd name="T25" fmla="*/ 28 h 312"/>
                <a:gd name="T26" fmla="*/ 408 w 432"/>
                <a:gd name="T27" fmla="*/ 28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312">
                  <a:moveTo>
                    <a:pt x="397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295"/>
                    <a:pt x="15" y="312"/>
                    <a:pt x="33" y="312"/>
                  </a:cubicBezTo>
                  <a:cubicBezTo>
                    <a:pt x="397" y="312"/>
                    <a:pt x="397" y="312"/>
                    <a:pt x="397" y="312"/>
                  </a:cubicBezTo>
                  <a:cubicBezTo>
                    <a:pt x="416" y="312"/>
                    <a:pt x="432" y="295"/>
                    <a:pt x="432" y="276"/>
                  </a:cubicBezTo>
                  <a:cubicBezTo>
                    <a:pt x="432" y="35"/>
                    <a:pt x="432" y="35"/>
                    <a:pt x="432" y="35"/>
                  </a:cubicBezTo>
                  <a:cubicBezTo>
                    <a:pt x="432" y="16"/>
                    <a:pt x="416" y="0"/>
                    <a:pt x="397" y="0"/>
                  </a:cubicBezTo>
                  <a:close/>
                  <a:moveTo>
                    <a:pt x="408" y="284"/>
                  </a:moveTo>
                  <a:cubicBezTo>
                    <a:pt x="24" y="284"/>
                    <a:pt x="24" y="284"/>
                    <a:pt x="24" y="28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08" y="28"/>
                    <a:pt x="408" y="28"/>
                    <a:pt x="408" y="28"/>
                  </a:cubicBezTo>
                  <a:lnTo>
                    <a:pt x="408" y="284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3867150" y="2546237"/>
              <a:ext cx="1257300" cy="322262"/>
            </a:xfrm>
            <a:custGeom>
              <a:avLst/>
              <a:gdLst>
                <a:gd name="T0" fmla="*/ 163 w 207"/>
                <a:gd name="T1" fmla="*/ 35 h 53"/>
                <a:gd name="T2" fmla="*/ 207 w 207"/>
                <a:gd name="T3" fmla="*/ 35 h 53"/>
                <a:gd name="T4" fmla="*/ 207 w 207"/>
                <a:gd name="T5" fmla="*/ 53 h 53"/>
                <a:gd name="T6" fmla="*/ 0 w 207"/>
                <a:gd name="T7" fmla="*/ 53 h 53"/>
                <a:gd name="T8" fmla="*/ 0 w 207"/>
                <a:gd name="T9" fmla="*/ 35 h 53"/>
                <a:gd name="T10" fmla="*/ 44 w 207"/>
                <a:gd name="T11" fmla="*/ 35 h 53"/>
                <a:gd name="T12" fmla="*/ 58 w 207"/>
                <a:gd name="T13" fmla="*/ 11 h 53"/>
                <a:gd name="T14" fmla="*/ 66 w 207"/>
                <a:gd name="T15" fmla="*/ 0 h 53"/>
                <a:gd name="T16" fmla="*/ 104 w 207"/>
                <a:gd name="T17" fmla="*/ 0 h 53"/>
                <a:gd name="T18" fmla="*/ 141 w 207"/>
                <a:gd name="T19" fmla="*/ 0 h 53"/>
                <a:gd name="T20" fmla="*/ 149 w 207"/>
                <a:gd name="T21" fmla="*/ 11 h 53"/>
                <a:gd name="T22" fmla="*/ 163 w 207"/>
                <a:gd name="T23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53">
                  <a:moveTo>
                    <a:pt x="163" y="35"/>
                  </a:moveTo>
                  <a:cubicBezTo>
                    <a:pt x="207" y="35"/>
                    <a:pt x="207" y="35"/>
                    <a:pt x="207" y="35"/>
                  </a:cubicBezTo>
                  <a:cubicBezTo>
                    <a:pt x="207" y="53"/>
                    <a:pt x="207" y="53"/>
                    <a:pt x="20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8" y="31"/>
                    <a:pt x="53" y="24"/>
                    <a:pt x="58" y="11"/>
                  </a:cubicBezTo>
                  <a:cubicBezTo>
                    <a:pt x="58" y="11"/>
                    <a:pt x="61" y="1"/>
                    <a:pt x="66" y="0"/>
                  </a:cubicBezTo>
                  <a:cubicBezTo>
                    <a:pt x="69" y="0"/>
                    <a:pt x="86" y="0"/>
                    <a:pt x="104" y="0"/>
                  </a:cubicBezTo>
                  <a:cubicBezTo>
                    <a:pt x="121" y="0"/>
                    <a:pt x="138" y="0"/>
                    <a:pt x="141" y="0"/>
                  </a:cubicBezTo>
                  <a:cubicBezTo>
                    <a:pt x="146" y="1"/>
                    <a:pt x="149" y="11"/>
                    <a:pt x="149" y="11"/>
                  </a:cubicBezTo>
                  <a:cubicBezTo>
                    <a:pt x="154" y="24"/>
                    <a:pt x="159" y="31"/>
                    <a:pt x="163" y="35"/>
                  </a:cubicBezTo>
                  <a:close/>
                </a:path>
              </a:pathLst>
            </a:custGeom>
            <a:solidFill>
              <a:srgbClr val="464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3"/>
            <p:cNvSpPr>
              <a:spLocks/>
            </p:cNvSpPr>
            <p:nvPr/>
          </p:nvSpPr>
          <p:spPr bwMode="auto">
            <a:xfrm>
              <a:off x="4340225" y="2546237"/>
              <a:ext cx="784225" cy="322262"/>
            </a:xfrm>
            <a:custGeom>
              <a:avLst/>
              <a:gdLst>
                <a:gd name="T0" fmla="*/ 85 w 129"/>
                <a:gd name="T1" fmla="*/ 35 h 53"/>
                <a:gd name="T2" fmla="*/ 71 w 129"/>
                <a:gd name="T3" fmla="*/ 11 h 53"/>
                <a:gd name="T4" fmla="*/ 63 w 129"/>
                <a:gd name="T5" fmla="*/ 0 h 53"/>
                <a:gd name="T6" fmla="*/ 26 w 129"/>
                <a:gd name="T7" fmla="*/ 0 h 53"/>
                <a:gd name="T8" fmla="*/ 0 w 129"/>
                <a:gd name="T9" fmla="*/ 0 h 53"/>
                <a:gd name="T10" fmla="*/ 59 w 129"/>
                <a:gd name="T11" fmla="*/ 53 h 53"/>
                <a:gd name="T12" fmla="*/ 129 w 129"/>
                <a:gd name="T13" fmla="*/ 53 h 53"/>
                <a:gd name="T14" fmla="*/ 129 w 129"/>
                <a:gd name="T15" fmla="*/ 35 h 53"/>
                <a:gd name="T16" fmla="*/ 85 w 129"/>
                <a:gd name="T17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53">
                  <a:moveTo>
                    <a:pt x="85" y="35"/>
                  </a:moveTo>
                  <a:cubicBezTo>
                    <a:pt x="81" y="31"/>
                    <a:pt x="76" y="24"/>
                    <a:pt x="71" y="11"/>
                  </a:cubicBezTo>
                  <a:cubicBezTo>
                    <a:pt x="71" y="11"/>
                    <a:pt x="68" y="1"/>
                    <a:pt x="63" y="0"/>
                  </a:cubicBezTo>
                  <a:cubicBezTo>
                    <a:pt x="60" y="0"/>
                    <a:pt x="43" y="0"/>
                    <a:pt x="26" y="0"/>
                  </a:cubicBezTo>
                  <a:cubicBezTo>
                    <a:pt x="16" y="0"/>
                    <a:pt x="7" y="0"/>
                    <a:pt x="0" y="0"/>
                  </a:cubicBezTo>
                  <a:cubicBezTo>
                    <a:pt x="21" y="15"/>
                    <a:pt x="41" y="33"/>
                    <a:pt x="59" y="53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29" y="35"/>
                    <a:pt x="129" y="35"/>
                    <a:pt x="129" y="35"/>
                  </a:cubicBezTo>
                  <a:lnTo>
                    <a:pt x="85" y="35"/>
                  </a:lnTo>
                  <a:close/>
                </a:path>
              </a:pathLst>
            </a:custGeom>
            <a:solidFill>
              <a:srgbClr val="1C2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t>4</a:t>
            </a:fld>
            <a:endParaRPr lang="zh-CN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834269" y="1598028"/>
            <a:ext cx="1107996" cy="369332"/>
            <a:chOff x="294329" y="4175198"/>
            <a:chExt cx="1107996" cy="369332"/>
          </a:xfrm>
        </p:grpSpPr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381674" y="4175198"/>
              <a:ext cx="933306" cy="323233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94329" y="417519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 Unicode MS" pitchFamily="34" charset="-122"/>
                </a:rPr>
                <a:t>大量資料</a:t>
              </a:r>
              <a:endParaRPr lang="zh-CN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66929" y="34360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FC611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資料來源</a:t>
            </a:r>
            <a:endParaRPr lang="zh-CN" altLang="en-US" sz="2000" b="1" dirty="0">
              <a:solidFill>
                <a:srgbClr val="FC611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652" y="976176"/>
            <a:ext cx="5765111" cy="301870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文字方塊 18"/>
          <p:cNvSpPr txBox="1"/>
          <p:nvPr/>
        </p:nvSpPr>
        <p:spPr>
          <a:xfrm>
            <a:off x="7388468" y="4835723"/>
            <a:ext cx="1755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solidFill>
                  <a:srgbClr val="414455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資料來源：</a:t>
            </a:r>
            <a:endParaRPr lang="zh-TW" altLang="en-US" sz="1400" dirty="0">
              <a:solidFill>
                <a:srgbClr val="414455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0" name="圖片 19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589" y="4792950"/>
            <a:ext cx="815411" cy="350550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826790" y="2478846"/>
            <a:ext cx="1107996" cy="369332"/>
            <a:chOff x="1220541" y="3854360"/>
            <a:chExt cx="1107996" cy="369332"/>
          </a:xfrm>
        </p:grpSpPr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1318507" y="3854360"/>
              <a:ext cx="927985" cy="323233"/>
            </a:xfrm>
            <a:prstGeom prst="rect">
              <a:avLst/>
            </a:prstGeom>
            <a:solidFill>
              <a:srgbClr val="1C2B3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altLang="zh-TW" b="1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220541" y="385436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 Unicode MS" pitchFamily="34" charset="-122"/>
                </a:rPr>
                <a:t>不同語者</a:t>
              </a:r>
              <a:endParaRPr lang="zh-CN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2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773083" y="3386836"/>
            <a:ext cx="1107996" cy="369332"/>
            <a:chOff x="2455277" y="4152148"/>
            <a:chExt cx="1107996" cy="369332"/>
          </a:xfrm>
        </p:grpSpPr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2560238" y="4175198"/>
              <a:ext cx="936833" cy="323233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2455277" y="415214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 Unicode MS" pitchFamily="34" charset="-122"/>
                </a:rPr>
                <a:t>一個單字</a:t>
              </a:r>
              <a:endParaRPr lang="zh-CN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711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群組 201"/>
          <p:cNvGrpSpPr/>
          <p:nvPr/>
        </p:nvGrpSpPr>
        <p:grpSpPr>
          <a:xfrm>
            <a:off x="4620936" y="0"/>
            <a:ext cx="14345" cy="5143500"/>
            <a:chOff x="4620936" y="0"/>
            <a:chExt cx="14345" cy="5143500"/>
          </a:xfrm>
        </p:grpSpPr>
        <p:cxnSp>
          <p:nvCxnSpPr>
            <p:cNvPr id="266" name="直線接點 265"/>
            <p:cNvCxnSpPr/>
            <p:nvPr/>
          </p:nvCxnSpPr>
          <p:spPr>
            <a:xfrm flipH="1">
              <a:off x="4628477" y="0"/>
              <a:ext cx="6804" cy="993600"/>
            </a:xfrm>
            <a:prstGeom prst="line">
              <a:avLst/>
            </a:prstGeom>
            <a:ln w="25400">
              <a:solidFill>
                <a:schemeClr val="bg1">
                  <a:lumMod val="65000"/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接點 169"/>
            <p:cNvCxnSpPr>
              <a:stCxn id="6" idx="2"/>
            </p:cNvCxnSpPr>
            <p:nvPr/>
          </p:nvCxnSpPr>
          <p:spPr>
            <a:xfrm flipH="1">
              <a:off x="4620936" y="1875654"/>
              <a:ext cx="10715" cy="3267846"/>
            </a:xfrm>
            <a:prstGeom prst="line">
              <a:avLst/>
            </a:prstGeom>
            <a:ln w="25400">
              <a:solidFill>
                <a:schemeClr val="bg1">
                  <a:lumMod val="65000"/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矩形 93"/>
          <p:cNvSpPr/>
          <p:nvPr/>
        </p:nvSpPr>
        <p:spPr>
          <a:xfrm>
            <a:off x="7068354" y="3196115"/>
            <a:ext cx="426014" cy="307777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1400" b="1" dirty="0" smtClean="0">
                <a:solidFill>
                  <a:srgbClr val="7F7F7F"/>
                </a:solidFill>
              </a:rPr>
              <a:t>-</a:t>
            </a:r>
            <a:r>
              <a:rPr lang="en-US" altLang="zh-TW" sz="1400" b="1" dirty="0" err="1" smtClean="0">
                <a:solidFill>
                  <a:srgbClr val="7F7F7F"/>
                </a:solidFill>
              </a:rPr>
              <a:t>ify</a:t>
            </a:r>
            <a:endParaRPr lang="zh-TW" altLang="en-US" sz="1400" b="1" dirty="0">
              <a:solidFill>
                <a:srgbClr val="7F7F7F"/>
              </a:solidFill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6457970" y="3196116"/>
            <a:ext cx="611576" cy="307777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rgbClr val="7F7F7F"/>
                </a:solidFill>
              </a:rPr>
              <a:t>class</a:t>
            </a:r>
            <a:endParaRPr lang="zh-TW" altLang="en-US" b="1" dirty="0">
              <a:solidFill>
                <a:srgbClr val="7F7F7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333956" y="1882689"/>
            <a:ext cx="91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</a:rPr>
              <a:t>Flatten</a:t>
            </a:r>
            <a:endParaRPr lang="zh-TW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灯片编号占位符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47688" y="286512"/>
            <a:ext cx="1066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solidFill>
                  <a:srgbClr val="FC61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2"/>
              </a:rPr>
              <a:t>流程圖</a:t>
            </a:r>
            <a:endParaRPr lang="zh-CN" altLang="en-US" sz="2000" b="1" dirty="0">
              <a:solidFill>
                <a:srgbClr val="FC61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583" y="507518"/>
            <a:ext cx="1368136" cy="1368136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V="1">
            <a:off x="5576684" y="1489875"/>
            <a:ext cx="2226953" cy="13903"/>
          </a:xfrm>
          <a:prstGeom prst="straightConnector1">
            <a:avLst/>
          </a:prstGeom>
          <a:ln w="53975">
            <a:solidFill>
              <a:srgbClr val="1C2B3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8" name="组合 3"/>
          <p:cNvGrpSpPr/>
          <p:nvPr/>
        </p:nvGrpSpPr>
        <p:grpSpPr>
          <a:xfrm>
            <a:off x="5852414" y="893297"/>
            <a:ext cx="1508919" cy="596578"/>
            <a:chOff x="2728217" y="1230202"/>
            <a:chExt cx="904634" cy="523220"/>
          </a:xfrm>
        </p:grpSpPr>
        <p:sp>
          <p:nvSpPr>
            <p:cNvPr id="50" name="Rectangle 8"/>
            <p:cNvSpPr>
              <a:spLocks noChangeArrowheads="1"/>
            </p:cNvSpPr>
            <p:nvPr/>
          </p:nvSpPr>
          <p:spPr bwMode="auto">
            <a:xfrm>
              <a:off x="2728217" y="1248359"/>
              <a:ext cx="904634" cy="373607"/>
            </a:xfrm>
            <a:prstGeom prst="rect">
              <a:avLst/>
            </a:prstGeom>
            <a:solidFill>
              <a:srgbClr val="FC6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TextBox 4107"/>
            <p:cNvSpPr txBox="1"/>
            <p:nvPr/>
          </p:nvSpPr>
          <p:spPr>
            <a:xfrm>
              <a:off x="2784970" y="1230202"/>
              <a:ext cx="7911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Arial Unicode MS" pitchFamily="34" charset="-122"/>
                  <a:cs typeface="Arial Unicode MS" pitchFamily="34" charset="-122"/>
                </a:rPr>
                <a:t>MFCC</a:t>
              </a:r>
              <a:endParaRPr lang="zh-CN" altLang="en-US" sz="2800" b="1" dirty="0">
                <a:solidFill>
                  <a:schemeClr val="bg1"/>
                </a:solidFill>
                <a:latin typeface="Arial Black" panose="020B0A04020102020204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5" name="文字方塊 14"/>
          <p:cNvSpPr txBox="1"/>
          <p:nvPr/>
        </p:nvSpPr>
        <p:spPr>
          <a:xfrm>
            <a:off x="7796858" y="1080353"/>
            <a:ext cx="13471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  <a:p>
            <a:pPr algn="ctr"/>
            <a:r>
              <a:rPr lang="en-US" altLang="zh-TW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(20000, 99, 39)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7746657" y="2418404"/>
                <a:ext cx="128978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shape</a:t>
                </a:r>
              </a:p>
              <a:p>
                <a:pPr algn="ctr"/>
                <a:r>
                  <a:rPr lang="en-US" altLang="zh-TW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(20000, 99</a:t>
                </a:r>
                <a14:m>
                  <m:oMath xmlns:m="http://schemas.openxmlformats.org/officeDocument/2006/math">
                    <m:r>
                      <a:rPr lang="en-US" altLang="zh-TW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39)</a:t>
                </a:r>
                <a:endParaRPr lang="zh-TW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657" y="2418404"/>
                <a:ext cx="1289780" cy="615553"/>
              </a:xfrm>
              <a:prstGeom prst="rect">
                <a:avLst/>
              </a:prstGeom>
              <a:blipFill>
                <a:blip r:embed="rId4"/>
                <a:stretch>
                  <a:fillRect l="-3791" t="-5941" r="-3791" b="-89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線單箭頭接點 68"/>
          <p:cNvCxnSpPr/>
          <p:nvPr/>
        </p:nvCxnSpPr>
        <p:spPr>
          <a:xfrm flipH="1">
            <a:off x="8333956" y="1765661"/>
            <a:ext cx="4626" cy="699651"/>
          </a:xfrm>
          <a:prstGeom prst="straightConnector1">
            <a:avLst/>
          </a:prstGeom>
          <a:ln w="38100">
            <a:solidFill>
              <a:srgbClr val="1C2B3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H="1" flipV="1">
            <a:off x="6854545" y="2713741"/>
            <a:ext cx="991876" cy="7096"/>
          </a:xfrm>
          <a:prstGeom prst="straightConnector1">
            <a:avLst/>
          </a:prstGeom>
          <a:ln w="53975">
            <a:solidFill>
              <a:srgbClr val="1C2B3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00" name="矩形 4099"/>
          <p:cNvSpPr/>
          <p:nvPr/>
        </p:nvSpPr>
        <p:spPr>
          <a:xfrm>
            <a:off x="6869950" y="2168021"/>
            <a:ext cx="1043689" cy="39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b="1" dirty="0" smtClean="0">
                <a:latin typeface="Arial Black" panose="020B0A04020102020204" pitchFamily="34" charset="0"/>
              </a:rPr>
              <a:t>PCA</a:t>
            </a:r>
            <a:endParaRPr lang="zh-TW" altLang="en-US" sz="2600" b="1" dirty="0">
              <a:latin typeface="Arial Black" panose="020B0A04020102020204" pitchFamily="34" charset="0"/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5852414" y="2418404"/>
            <a:ext cx="11094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  <a:p>
            <a:pPr algn="ctr"/>
            <a:r>
              <a:rPr lang="en-US" altLang="zh-TW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(20000, 300)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8" name="直線單箭頭接點 87"/>
          <p:cNvCxnSpPr>
            <a:stCxn id="87" idx="2"/>
          </p:cNvCxnSpPr>
          <p:nvPr/>
        </p:nvCxnSpPr>
        <p:spPr>
          <a:xfrm flipH="1">
            <a:off x="5793145" y="3033957"/>
            <a:ext cx="613996" cy="479789"/>
          </a:xfrm>
          <a:prstGeom prst="straightConnector1">
            <a:avLst/>
          </a:prstGeom>
          <a:ln w="38100">
            <a:solidFill>
              <a:srgbClr val="1C2B3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H="1">
            <a:off x="6473784" y="3064574"/>
            <a:ext cx="56616" cy="494432"/>
          </a:xfrm>
          <a:prstGeom prst="straightConnector1">
            <a:avLst/>
          </a:prstGeom>
          <a:ln w="38100">
            <a:solidFill>
              <a:srgbClr val="1C2B3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>
            <a:off x="6681600" y="3033957"/>
            <a:ext cx="1611710" cy="452153"/>
          </a:xfrm>
          <a:prstGeom prst="straightConnector1">
            <a:avLst/>
          </a:prstGeom>
          <a:ln w="38100">
            <a:solidFill>
              <a:srgbClr val="1C2B3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/>
          <p:nvPr/>
        </p:nvCxnSpPr>
        <p:spPr>
          <a:xfrm>
            <a:off x="6600100" y="3064574"/>
            <a:ext cx="611838" cy="421536"/>
          </a:xfrm>
          <a:prstGeom prst="straightConnector1">
            <a:avLst/>
          </a:prstGeom>
          <a:ln w="38100">
            <a:solidFill>
              <a:srgbClr val="1C2B3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19" name="矩形 4118"/>
          <p:cNvSpPr/>
          <p:nvPr/>
        </p:nvSpPr>
        <p:spPr>
          <a:xfrm>
            <a:off x="5277786" y="3574982"/>
            <a:ext cx="824684" cy="761883"/>
          </a:xfrm>
          <a:prstGeom prst="rect">
            <a:avLst/>
          </a:prstGeom>
          <a:solidFill>
            <a:srgbClr val="FFC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 err="1" smtClean="0">
                <a:latin typeface="Arial Black" panose="020B0A04020102020204" pitchFamily="34" charset="0"/>
              </a:rPr>
              <a:t>kNN</a:t>
            </a:r>
            <a:endParaRPr lang="zh-TW" altLang="en-US" sz="2100" dirty="0">
              <a:latin typeface="Arial Black" panose="020B0A04020102020204" pitchFamily="34" charset="0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7211938" y="3574980"/>
            <a:ext cx="824684" cy="761883"/>
          </a:xfrm>
          <a:prstGeom prst="rect">
            <a:avLst/>
          </a:prstGeom>
          <a:solidFill>
            <a:srgbClr val="FFC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latin typeface="Arial Black" panose="020B0A04020102020204" pitchFamily="34" charset="0"/>
              </a:rPr>
              <a:t>SVM</a:t>
            </a:r>
            <a:endParaRPr lang="zh-TW" altLang="en-US" sz="2000" b="1" dirty="0">
              <a:latin typeface="Arial Black" panose="020B0A04020102020204" pitchFamily="34" charset="0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8179014" y="3574980"/>
            <a:ext cx="824684" cy="761883"/>
          </a:xfrm>
          <a:prstGeom prst="rect">
            <a:avLst/>
          </a:prstGeom>
          <a:solidFill>
            <a:srgbClr val="FFC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LDA</a:t>
            </a:r>
            <a:endParaRPr lang="zh-TW" alt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08" name="群組 107"/>
          <p:cNvGrpSpPr/>
          <p:nvPr/>
        </p:nvGrpSpPr>
        <p:grpSpPr>
          <a:xfrm>
            <a:off x="5997296" y="3574981"/>
            <a:ext cx="1319816" cy="761883"/>
            <a:chOff x="5997296" y="3574981"/>
            <a:chExt cx="1319816" cy="761883"/>
          </a:xfrm>
        </p:grpSpPr>
        <p:sp>
          <p:nvSpPr>
            <p:cNvPr id="105" name="矩形 104"/>
            <p:cNvSpPr/>
            <p:nvPr/>
          </p:nvSpPr>
          <p:spPr>
            <a:xfrm>
              <a:off x="6244862" y="3574981"/>
              <a:ext cx="824684" cy="761883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900" dirty="0">
                <a:latin typeface="Arial Black" panose="020B0A04020102020204" pitchFamily="34" charset="0"/>
              </a:endParaRPr>
            </a:p>
          </p:txBody>
        </p:sp>
        <p:sp>
          <p:nvSpPr>
            <p:cNvPr id="4120" name="文字方塊 4119"/>
            <p:cNvSpPr txBox="1"/>
            <p:nvPr/>
          </p:nvSpPr>
          <p:spPr>
            <a:xfrm>
              <a:off x="5997296" y="3725092"/>
              <a:ext cx="1319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Random</a:t>
              </a:r>
            </a:p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Forest</a:t>
              </a:r>
            </a:p>
          </p:txBody>
        </p:sp>
      </p:grpSp>
      <p:sp>
        <p:nvSpPr>
          <p:cNvPr id="82" name="手繪多邊形 81"/>
          <p:cNvSpPr/>
          <p:nvPr/>
        </p:nvSpPr>
        <p:spPr>
          <a:xfrm>
            <a:off x="4942253" y="1625284"/>
            <a:ext cx="2796424" cy="899868"/>
          </a:xfrm>
          <a:custGeom>
            <a:avLst/>
            <a:gdLst>
              <a:gd name="connsiteX0" fmla="*/ 3024000 w 3024000"/>
              <a:gd name="connsiteY0" fmla="*/ 0 h 2102400"/>
              <a:gd name="connsiteX1" fmla="*/ 799200 w 3024000"/>
              <a:gd name="connsiteY1" fmla="*/ 763200 h 2102400"/>
              <a:gd name="connsiteX2" fmla="*/ 0 w 3024000"/>
              <a:gd name="connsiteY2" fmla="*/ 2102400 h 21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4000" h="2102400">
                <a:moveTo>
                  <a:pt x="3024000" y="0"/>
                </a:moveTo>
                <a:cubicBezTo>
                  <a:pt x="2163600" y="206400"/>
                  <a:pt x="1303200" y="412800"/>
                  <a:pt x="799200" y="763200"/>
                </a:cubicBezTo>
                <a:cubicBezTo>
                  <a:pt x="295200" y="1113600"/>
                  <a:pt x="147600" y="1608000"/>
                  <a:pt x="0" y="2102400"/>
                </a:cubicBezTo>
              </a:path>
            </a:pathLst>
          </a:custGeom>
          <a:noFill/>
          <a:ln w="50800">
            <a:solidFill>
              <a:srgbClr val="1C2B38"/>
            </a:solidFill>
            <a:headEnd w="sm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4809358" y="3486111"/>
            <a:ext cx="638742" cy="1280290"/>
          </a:xfrm>
          <a:custGeom>
            <a:avLst/>
            <a:gdLst>
              <a:gd name="connsiteX0" fmla="*/ 923 w 375323"/>
              <a:gd name="connsiteY0" fmla="*/ 0 h 640800"/>
              <a:gd name="connsiteX1" fmla="*/ 58523 w 375323"/>
              <a:gd name="connsiteY1" fmla="*/ 360000 h 640800"/>
              <a:gd name="connsiteX2" fmla="*/ 375323 w 375323"/>
              <a:gd name="connsiteY2" fmla="*/ 640800 h 64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323" h="640800">
                <a:moveTo>
                  <a:pt x="923" y="0"/>
                </a:moveTo>
                <a:cubicBezTo>
                  <a:pt x="-1477" y="126600"/>
                  <a:pt x="-3877" y="253200"/>
                  <a:pt x="58523" y="360000"/>
                </a:cubicBezTo>
                <a:cubicBezTo>
                  <a:pt x="120923" y="466800"/>
                  <a:pt x="320123" y="589200"/>
                  <a:pt x="375323" y="640800"/>
                </a:cubicBezTo>
              </a:path>
            </a:pathLst>
          </a:custGeom>
          <a:noFill/>
          <a:ln w="50800">
            <a:solidFill>
              <a:srgbClr val="1C2B38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文字方塊 94"/>
          <p:cNvSpPr txBox="1"/>
          <p:nvPr/>
        </p:nvSpPr>
        <p:spPr>
          <a:xfrm>
            <a:off x="5501103" y="4428833"/>
            <a:ext cx="2792207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1" dirty="0" smtClean="0"/>
              <a:t>Learning Rate adjust</a:t>
            </a:r>
          </a:p>
          <a:p>
            <a:r>
              <a:rPr lang="en-US" altLang="zh-TW" b="1" dirty="0" smtClean="0"/>
              <a:t>Batch Normalization (</a:t>
            </a:r>
            <a:r>
              <a:rPr lang="en-US" altLang="zh-TW" b="1" dirty="0" err="1" smtClean="0"/>
              <a:t>ReLU</a:t>
            </a:r>
            <a:r>
              <a:rPr lang="en-US" altLang="zh-TW" b="1" dirty="0" smtClean="0"/>
              <a:t>)</a:t>
            </a:r>
            <a:endParaRPr lang="zh-TW" altLang="en-US" b="1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4564899" y="4300289"/>
            <a:ext cx="617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rgbClr val="7F7F7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模型優化</a:t>
            </a:r>
            <a:endParaRPr lang="zh-TW" altLang="en-US" sz="1400" b="1" dirty="0">
              <a:solidFill>
                <a:srgbClr val="7F7F7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66" name="直線單箭頭接點 165"/>
          <p:cNvCxnSpPr/>
          <p:nvPr/>
        </p:nvCxnSpPr>
        <p:spPr>
          <a:xfrm flipH="1">
            <a:off x="1492651" y="1503778"/>
            <a:ext cx="2193967" cy="12101"/>
          </a:xfrm>
          <a:prstGeom prst="straightConnector1">
            <a:avLst/>
          </a:prstGeom>
          <a:ln w="53975">
            <a:solidFill>
              <a:srgbClr val="1C2B3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1416881" y="914000"/>
            <a:ext cx="2436038" cy="43088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 anchor="b">
            <a:spAutoFit/>
          </a:bodyPr>
          <a:lstStyle/>
          <a:p>
            <a:pPr algn="ctr"/>
            <a:endParaRPr lang="en-US" altLang="zh-TW" sz="200" dirty="0" smtClean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Mel Spectrogram</a:t>
            </a:r>
          </a:p>
          <a:p>
            <a:pPr algn="ctr"/>
            <a:endParaRPr lang="zh-TW" altLang="en-US" sz="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53454" y="1060970"/>
            <a:ext cx="14004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  <a:p>
            <a:pPr algn="ctr"/>
            <a:r>
              <a:rPr lang="en-US" altLang="zh-TW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(20000, 128, 32)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-33504" y="1800350"/>
            <a:ext cx="91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</a:rPr>
              <a:t>Flatten</a:t>
            </a:r>
            <a:endParaRPr lang="zh-TW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文字方塊 173"/>
              <p:cNvSpPr txBox="1"/>
              <p:nvPr/>
            </p:nvSpPr>
            <p:spPr>
              <a:xfrm>
                <a:off x="49894" y="2318744"/>
                <a:ext cx="1447697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shape</a:t>
                </a:r>
              </a:p>
              <a:p>
                <a:pPr algn="ctr"/>
                <a:r>
                  <a:rPr lang="en-US" altLang="zh-TW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(20000, 128</a:t>
                </a:r>
                <a14:m>
                  <m:oMath xmlns:m="http://schemas.openxmlformats.org/officeDocument/2006/math">
                    <m:r>
                      <a:rPr lang="en-US" altLang="zh-TW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32)</a:t>
                </a:r>
                <a:endParaRPr lang="zh-TW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4" name="文字方塊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4" y="2318744"/>
                <a:ext cx="1447697" cy="615553"/>
              </a:xfrm>
              <a:prstGeom prst="rect">
                <a:avLst/>
              </a:prstGeom>
              <a:blipFill>
                <a:blip r:embed="rId5"/>
                <a:stretch>
                  <a:fillRect l="-420" t="-4950" b="-99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直線單箭頭接點 174"/>
          <p:cNvCxnSpPr/>
          <p:nvPr/>
        </p:nvCxnSpPr>
        <p:spPr>
          <a:xfrm flipH="1">
            <a:off x="784501" y="1660160"/>
            <a:ext cx="4626" cy="699651"/>
          </a:xfrm>
          <a:prstGeom prst="straightConnector1">
            <a:avLst/>
          </a:prstGeom>
          <a:ln w="38100">
            <a:solidFill>
              <a:srgbClr val="1C2B3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9" name="直線單箭頭接點 178"/>
          <p:cNvCxnSpPr/>
          <p:nvPr/>
        </p:nvCxnSpPr>
        <p:spPr>
          <a:xfrm flipH="1" flipV="1">
            <a:off x="1442037" y="2749940"/>
            <a:ext cx="991876" cy="7096"/>
          </a:xfrm>
          <a:prstGeom prst="straightConnector1">
            <a:avLst/>
          </a:prstGeom>
          <a:ln w="53975">
            <a:solidFill>
              <a:srgbClr val="1C2B38"/>
            </a:solidFill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0" name="矩形 179"/>
          <p:cNvSpPr/>
          <p:nvPr/>
        </p:nvSpPr>
        <p:spPr>
          <a:xfrm>
            <a:off x="1406974" y="2189924"/>
            <a:ext cx="1043689" cy="39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PCA</a:t>
            </a:r>
            <a:endParaRPr lang="zh-TW" altLang="en-US" sz="2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81" name="文字方塊 180"/>
          <p:cNvSpPr txBox="1"/>
          <p:nvPr/>
        </p:nvSpPr>
        <p:spPr>
          <a:xfrm>
            <a:off x="2389409" y="2342412"/>
            <a:ext cx="11094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shape</a:t>
            </a:r>
          </a:p>
          <a:p>
            <a:pPr algn="ctr"/>
            <a:r>
              <a:rPr lang="en-US" altLang="zh-TW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(20000,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348</a:t>
            </a:r>
            <a:r>
              <a:rPr lang="en-US" altLang="zh-TW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文字方塊 182"/>
          <p:cNvSpPr txBox="1"/>
          <p:nvPr/>
        </p:nvSpPr>
        <p:spPr>
          <a:xfrm>
            <a:off x="2147475" y="3213862"/>
            <a:ext cx="724975" cy="307777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rgbClr val="7F7F7F"/>
                </a:solidFill>
              </a:rPr>
              <a:t>classify</a:t>
            </a:r>
            <a:endParaRPr lang="zh-TW" altLang="en-US" b="1" dirty="0">
              <a:solidFill>
                <a:srgbClr val="7F7F7F"/>
              </a:solidFill>
            </a:endParaRPr>
          </a:p>
        </p:txBody>
      </p:sp>
      <p:cxnSp>
        <p:nvCxnSpPr>
          <p:cNvPr id="184" name="直線單箭頭接點 183"/>
          <p:cNvCxnSpPr/>
          <p:nvPr/>
        </p:nvCxnSpPr>
        <p:spPr>
          <a:xfrm flipH="1">
            <a:off x="543967" y="2978147"/>
            <a:ext cx="2090933" cy="515639"/>
          </a:xfrm>
          <a:prstGeom prst="straightConnector1">
            <a:avLst/>
          </a:prstGeom>
          <a:ln w="38100">
            <a:solidFill>
              <a:srgbClr val="1C2B3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5" name="直線單箭頭接點 184"/>
          <p:cNvCxnSpPr/>
          <p:nvPr/>
        </p:nvCxnSpPr>
        <p:spPr>
          <a:xfrm flipH="1">
            <a:off x="1717380" y="3007291"/>
            <a:ext cx="1078568" cy="534214"/>
          </a:xfrm>
          <a:prstGeom prst="straightConnector1">
            <a:avLst/>
          </a:prstGeom>
          <a:ln w="38100">
            <a:solidFill>
              <a:srgbClr val="1C2B3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6" name="直線單箭頭接點 185"/>
          <p:cNvCxnSpPr/>
          <p:nvPr/>
        </p:nvCxnSpPr>
        <p:spPr>
          <a:xfrm>
            <a:off x="2983347" y="3033957"/>
            <a:ext cx="313939" cy="515690"/>
          </a:xfrm>
          <a:prstGeom prst="straightConnector1">
            <a:avLst/>
          </a:prstGeom>
          <a:ln w="38100">
            <a:solidFill>
              <a:srgbClr val="1C2B3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7" name="直線單箭頭接點 186"/>
          <p:cNvCxnSpPr/>
          <p:nvPr/>
        </p:nvCxnSpPr>
        <p:spPr>
          <a:xfrm flipH="1">
            <a:off x="2786180" y="3033957"/>
            <a:ext cx="110154" cy="505965"/>
          </a:xfrm>
          <a:prstGeom prst="straightConnector1">
            <a:avLst/>
          </a:prstGeom>
          <a:ln w="38100">
            <a:solidFill>
              <a:srgbClr val="1C2B3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8" name="矩形 187"/>
          <p:cNvSpPr/>
          <p:nvPr/>
        </p:nvSpPr>
        <p:spPr>
          <a:xfrm>
            <a:off x="90578" y="3574980"/>
            <a:ext cx="824684" cy="761883"/>
          </a:xfrm>
          <a:prstGeom prst="rect">
            <a:avLst/>
          </a:prstGeom>
          <a:solidFill>
            <a:srgbClr val="FFC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 smtClean="0">
                <a:latin typeface="Arial Black" panose="020B0A04020102020204" pitchFamily="34" charset="0"/>
              </a:rPr>
              <a:t>LDA</a:t>
            </a:r>
            <a:endParaRPr lang="zh-TW" altLang="en-US" sz="2100" dirty="0">
              <a:latin typeface="Arial Black" panose="020B0A04020102020204" pitchFamily="34" charset="0"/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1057654" y="3574979"/>
            <a:ext cx="824684" cy="761883"/>
          </a:xfrm>
          <a:prstGeom prst="rect">
            <a:avLst/>
          </a:prstGeom>
          <a:solidFill>
            <a:srgbClr val="FFC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latin typeface="Arial Black" panose="020B0A04020102020204" pitchFamily="34" charset="0"/>
              </a:rPr>
              <a:t>SVM</a:t>
            </a:r>
            <a:endParaRPr lang="zh-TW" altLang="en-US" sz="2000" b="1" dirty="0">
              <a:latin typeface="Arial Black" panose="020B0A04020102020204" pitchFamily="34" charset="0"/>
            </a:endParaRPr>
          </a:p>
        </p:txBody>
      </p:sp>
      <p:sp>
        <p:nvSpPr>
          <p:cNvPr id="191" name="矩形 190"/>
          <p:cNvSpPr/>
          <p:nvPr/>
        </p:nvSpPr>
        <p:spPr>
          <a:xfrm>
            <a:off x="2991806" y="3574978"/>
            <a:ext cx="824684" cy="761883"/>
          </a:xfrm>
          <a:prstGeom prst="rect">
            <a:avLst/>
          </a:prstGeom>
          <a:solidFill>
            <a:srgbClr val="FFC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 smtClean="0">
                <a:latin typeface="Arial Black" panose="020B0A04020102020204" pitchFamily="34" charset="0"/>
              </a:rPr>
              <a:t>kNN</a:t>
            </a:r>
            <a:endParaRPr lang="zh-TW" altLang="en-US" sz="2000" dirty="0">
              <a:latin typeface="Arial Black" panose="020B0A04020102020204" pitchFamily="34" charset="0"/>
            </a:endParaRPr>
          </a:p>
        </p:txBody>
      </p:sp>
      <p:grpSp>
        <p:nvGrpSpPr>
          <p:cNvPr id="104" name="群組 103"/>
          <p:cNvGrpSpPr/>
          <p:nvPr/>
        </p:nvGrpSpPr>
        <p:grpSpPr>
          <a:xfrm>
            <a:off x="1771626" y="3574978"/>
            <a:ext cx="1319816" cy="761883"/>
            <a:chOff x="1771626" y="3574978"/>
            <a:chExt cx="1319816" cy="761883"/>
          </a:xfrm>
        </p:grpSpPr>
        <p:sp>
          <p:nvSpPr>
            <p:cNvPr id="190" name="矩形 189"/>
            <p:cNvSpPr/>
            <p:nvPr/>
          </p:nvSpPr>
          <p:spPr>
            <a:xfrm>
              <a:off x="2024730" y="3574978"/>
              <a:ext cx="824684" cy="761883"/>
            </a:xfrm>
            <a:prstGeom prst="rect">
              <a:avLst/>
            </a:prstGeom>
            <a:solidFill>
              <a:srgbClr val="FFC5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sz="2000" b="1" dirty="0">
                <a:latin typeface="Arial Black" panose="020B0A04020102020204" pitchFamily="34" charset="0"/>
              </a:endParaRPr>
            </a:p>
          </p:txBody>
        </p:sp>
        <p:sp>
          <p:nvSpPr>
            <p:cNvPr id="193" name="文字方塊 192"/>
            <p:cNvSpPr txBox="1"/>
            <p:nvPr/>
          </p:nvSpPr>
          <p:spPr>
            <a:xfrm>
              <a:off x="1771626" y="3732697"/>
              <a:ext cx="1319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Random</a:t>
              </a:r>
            </a:p>
            <a:p>
              <a:pPr algn="ctr"/>
              <a:r>
                <a:rPr lang="en-US" altLang="zh-TW" sz="140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Forest</a:t>
              </a:r>
            </a:p>
          </p:txBody>
        </p:sp>
      </p:grpSp>
      <p:sp>
        <p:nvSpPr>
          <p:cNvPr id="216" name="手繪多邊形 215"/>
          <p:cNvSpPr/>
          <p:nvPr/>
        </p:nvSpPr>
        <p:spPr>
          <a:xfrm rot="10800000" flipV="1">
            <a:off x="3776441" y="2106035"/>
            <a:ext cx="424178" cy="419116"/>
          </a:xfrm>
          <a:custGeom>
            <a:avLst/>
            <a:gdLst>
              <a:gd name="connsiteX0" fmla="*/ 3024000 w 3024000"/>
              <a:gd name="connsiteY0" fmla="*/ 0 h 2102400"/>
              <a:gd name="connsiteX1" fmla="*/ 799200 w 3024000"/>
              <a:gd name="connsiteY1" fmla="*/ 763200 h 2102400"/>
              <a:gd name="connsiteX2" fmla="*/ 0 w 3024000"/>
              <a:gd name="connsiteY2" fmla="*/ 2102400 h 210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4000" h="2102400">
                <a:moveTo>
                  <a:pt x="3024000" y="0"/>
                </a:moveTo>
                <a:cubicBezTo>
                  <a:pt x="2163600" y="206400"/>
                  <a:pt x="1303200" y="412800"/>
                  <a:pt x="799200" y="763200"/>
                </a:cubicBezTo>
                <a:cubicBezTo>
                  <a:pt x="295200" y="1113600"/>
                  <a:pt x="147600" y="1608000"/>
                  <a:pt x="0" y="2102400"/>
                </a:cubicBezTo>
              </a:path>
            </a:pathLst>
          </a:custGeom>
          <a:noFill/>
          <a:ln w="50800">
            <a:solidFill>
              <a:srgbClr val="1C2B38"/>
            </a:solidFill>
            <a:headEnd w="sm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4671817" y="2599703"/>
            <a:ext cx="1138068" cy="83009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500" dirty="0" smtClean="0">
              <a:latin typeface="Arial Black" panose="020B0A04020102020204" pitchFamily="34" charset="0"/>
            </a:endParaRPr>
          </a:p>
          <a:p>
            <a:pPr algn="ctr"/>
            <a:r>
              <a:rPr lang="en-US" altLang="zh-TW" sz="2400" dirty="0" smtClean="0">
                <a:latin typeface="Arial Black" panose="020B0A04020102020204" pitchFamily="34" charset="0"/>
              </a:rPr>
              <a:t>LSTM</a:t>
            </a:r>
          </a:p>
        </p:txBody>
      </p:sp>
      <p:sp>
        <p:nvSpPr>
          <p:cNvPr id="220" name="矩形 219"/>
          <p:cNvSpPr/>
          <p:nvPr/>
        </p:nvSpPr>
        <p:spPr>
          <a:xfrm>
            <a:off x="2822073" y="1747697"/>
            <a:ext cx="938887" cy="472183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latin typeface="Arial Black" panose="020B0A04020102020204" pitchFamily="34" charset="0"/>
              </a:rPr>
              <a:t>CNN</a:t>
            </a:r>
          </a:p>
        </p:txBody>
      </p:sp>
      <p:grpSp>
        <p:nvGrpSpPr>
          <p:cNvPr id="222" name="群組 221"/>
          <p:cNvGrpSpPr/>
          <p:nvPr/>
        </p:nvGrpSpPr>
        <p:grpSpPr>
          <a:xfrm>
            <a:off x="3446555" y="2592901"/>
            <a:ext cx="1138068" cy="830094"/>
            <a:chOff x="4611374" y="2443757"/>
            <a:chExt cx="1138068" cy="830094"/>
          </a:xfrm>
        </p:grpSpPr>
        <p:sp>
          <p:nvSpPr>
            <p:cNvPr id="223" name="矩形 222"/>
            <p:cNvSpPr/>
            <p:nvPr/>
          </p:nvSpPr>
          <p:spPr>
            <a:xfrm>
              <a:off x="4611374" y="2443757"/>
              <a:ext cx="1138068" cy="83009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latin typeface="Arial Black" panose="020B0A04020102020204" pitchFamily="34" charset="0"/>
                </a:rPr>
                <a:t>CNN</a:t>
              </a:r>
            </a:p>
            <a:p>
              <a:pPr algn="ctr"/>
              <a:endParaRPr lang="en-US" altLang="zh-TW" sz="500" dirty="0" smtClean="0">
                <a:latin typeface="Arial Black" panose="020B0A04020102020204" pitchFamily="34" charset="0"/>
              </a:endParaRPr>
            </a:p>
            <a:p>
              <a:pPr algn="ctr"/>
              <a:r>
                <a:rPr lang="en-US" altLang="zh-TW" sz="2400" dirty="0" smtClean="0">
                  <a:latin typeface="Arial Black" panose="020B0A04020102020204" pitchFamily="34" charset="0"/>
                </a:rPr>
                <a:t>LSTM</a:t>
              </a:r>
            </a:p>
          </p:txBody>
        </p:sp>
        <p:sp>
          <p:nvSpPr>
            <p:cNvPr id="224" name="文字方塊 223"/>
            <p:cNvSpPr txBox="1"/>
            <p:nvPr/>
          </p:nvSpPr>
          <p:spPr>
            <a:xfrm>
              <a:off x="4998973" y="2674138"/>
              <a:ext cx="307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+</a:t>
              </a:r>
              <a:endParaRPr lang="zh-TW" altLang="en-US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cxnSp>
        <p:nvCxnSpPr>
          <p:cNvPr id="165" name="直線單箭頭接點 164"/>
          <p:cNvCxnSpPr/>
          <p:nvPr/>
        </p:nvCxnSpPr>
        <p:spPr>
          <a:xfrm>
            <a:off x="1464051" y="1632265"/>
            <a:ext cx="1361651" cy="288786"/>
          </a:xfrm>
          <a:prstGeom prst="straightConnector1">
            <a:avLst/>
          </a:prstGeom>
          <a:noFill/>
          <a:ln w="50800">
            <a:solidFill>
              <a:srgbClr val="1C2B38"/>
            </a:solidFill>
            <a:headEnd w="sm" len="med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175719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570391" y="455945"/>
            <a:ext cx="8573609" cy="4825395"/>
            <a:chOff x="570391" y="464819"/>
            <a:chExt cx="8573609" cy="4825395"/>
          </a:xfrm>
        </p:grpSpPr>
        <p:grpSp>
          <p:nvGrpSpPr>
            <p:cNvPr id="14" name="群組 13"/>
            <p:cNvGrpSpPr/>
            <p:nvPr/>
          </p:nvGrpSpPr>
          <p:grpSpPr>
            <a:xfrm>
              <a:off x="570391" y="464819"/>
              <a:ext cx="8573609" cy="4825395"/>
              <a:chOff x="302150" y="64677"/>
              <a:chExt cx="8513144" cy="4828490"/>
            </a:xfrm>
          </p:grpSpPr>
          <p:pic>
            <p:nvPicPr>
              <p:cNvPr id="19" name="圖片 1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>
                            <a14:foregroundMark x1="4135" y1="9069" x2="10371" y2="13007"/>
                            <a14:foregroundMark x1="16188" y1="90215" x2="48914" y2="90692"/>
                            <a14:foregroundMark x1="32376" y1="82220" x2="32516" y2="86396"/>
                            <a14:foregroundMark x1="66153" y1="88544" x2="76034" y2="92721"/>
                            <a14:foregroundMark x1="67134" y1="76134" x2="95936" y2="22076"/>
                            <a14:foregroundMark x1="90049" y1="76014" x2="64191" y2="30788"/>
                            <a14:foregroundMark x1="73441" y1="35084" x2="70638" y2="28759"/>
                            <a14:foregroundMark x1="60406" y1="34845" x2="61107" y2="73747"/>
                            <a14:foregroundMark x1="91240" y1="40692" x2="90610" y2="57518"/>
                            <a14:foregroundMark x1="82971" y1="31623" x2="88437" y2="28401"/>
                            <a14:foregroundMark x1="64891" y1="51074" x2="73721" y2="51193"/>
                            <a14:foregroundMark x1="73861" y1="31504" x2="80448" y2="33413"/>
                            <a14:foregroundMark x1="66503" y1="93556" x2="75964" y2="88783"/>
                            <a14:foregroundMark x1="67064" y1="13962" x2="88157" y2="14797"/>
                            <a14:foregroundMark x1="74562" y1="11098" x2="74562" y2="2983"/>
                            <a14:foregroundMark x1="58655" y1="42124" x2="58584" y2="71241"/>
                            <a14:foregroundMark x1="6727" y1="54415" x2="6797" y2="75537"/>
                            <a14:foregroundMark x1="17659" y1="91169" x2="34828" y2="93198"/>
                            <a14:foregroundMark x1="15907" y1="10501" x2="32025" y2="10740"/>
                            <a14:foregroundMark x1="13665" y1="10979" x2="16328" y2="10263"/>
                            <a14:foregroundMark x1="6517" y1="22196" x2="6797" y2="31623"/>
                            <a14:foregroundMark x1="53889" y1="52983" x2="53679" y2="77088"/>
                            <a14:foregroundMark x1="69096" y1="55967" x2="74282" y2="54415"/>
                            <a14:foregroundMark x1="10862" y1="82339" x2="49474" y2="82578"/>
                            <a14:foregroundMark x1="28942" y1="37947" x2="28942" y2="37947"/>
                            <a14:foregroundMark x1="32866" y1="37232" x2="32866" y2="37232"/>
                            <a14:foregroundMark x1="35599" y1="38902" x2="33707" y2="37351"/>
                            <a14:foregroundMark x1="23055" y1="37589" x2="23125" y2="38663"/>
                            <a14:foregroundMark x1="24527" y1="38544" x2="24527" y2="38544"/>
                            <a14:foregroundMark x1="25788" y1="38425" x2="25788" y2="38425"/>
                            <a14:foregroundMark x1="26629" y1="38663" x2="26629" y2="38663"/>
                            <a14:foregroundMark x1="31114" y1="38544" x2="31114" y2="38544"/>
                            <a14:foregroundMark x1="36931" y1="38544" x2="36931" y2="38544"/>
                            <a14:foregroundMark x1="45971" y1="38783" x2="45971" y2="38783"/>
                            <a14:foregroundMark x1="44709" y1="38783" x2="44709" y2="38783"/>
                            <a14:foregroundMark x1="43588" y1="38663" x2="43588" y2="38663"/>
                            <a14:foregroundMark x1="42397" y1="38902" x2="42397" y2="38902"/>
                            <a14:foregroundMark x1="41275" y1="38663" x2="41275" y2="38663"/>
                            <a14:foregroundMark x1="40294" y1="38902" x2="40294" y2="38902"/>
                            <a14:foregroundMark x1="39103" y1="38902" x2="39103" y2="38902"/>
                            <a14:foregroundMark x1="37982" y1="38663" x2="37982" y2="38663"/>
                            <a14:foregroundMark x1="46952" y1="38783" x2="46952" y2="38783"/>
                            <a14:foregroundMark x1="48704" y1="38425" x2="48704" y2="38425"/>
                            <a14:foregroundMark x1="48003" y1="36754" x2="48003" y2="36754"/>
                            <a14:foregroundMark x1="48003" y1="37709" x2="48003" y2="37709"/>
                            <a14:foregroundMark x1="47863" y1="38186" x2="47863" y2="38186"/>
                            <a14:foregroundMark x1="33497" y1="38663" x2="33497" y2="38663"/>
                            <a14:foregroundMark x1="6657" y1="22673" x2="6657" y2="30310"/>
                            <a14:backgroundMark x1="34548" y1="9666" x2="53609" y2="9189"/>
                            <a14:backgroundMark x1="35459" y1="36993" x2="46531" y2="37232"/>
                            <a14:backgroundMark x1="24107" y1="36754" x2="24667" y2="37470"/>
                            <a14:backgroundMark x1="29783" y1="37232" x2="30484" y2="38305"/>
                            <a14:backgroundMark x1="26840" y1="36516" x2="27540" y2="36993"/>
                            <a14:backgroundMark x1="33497" y1="36993" x2="33497" y2="36993"/>
                            <a14:backgroundMark x1="32376" y1="36635" x2="32376" y2="36635"/>
                            <a14:backgroundMark x1="31885" y1="39499" x2="31885" y2="39499"/>
                            <a14:backgroundMark x1="33987" y1="39499" x2="33987" y2="39499"/>
                            <a14:backgroundMark x1="33287" y1="38067" x2="33287" y2="38067"/>
                            <a14:backgroundMark x1="48353" y1="37709" x2="48353" y2="37709"/>
                            <a14:backgroundMark x1="48353" y1="39379" x2="48353" y2="39379"/>
                            <a14:backgroundMark x1="6237" y1="22673" x2="6447" y2="28759"/>
                          </a14:backgroundRemoval>
                        </a14:imgEffect>
                      </a14:imgLayer>
                    </a14:imgProps>
                  </a:ext>
                </a:extLst>
              </a:blip>
              <a:srcRect b="3417"/>
              <a:stretch/>
            </p:blipFill>
            <p:spPr>
              <a:xfrm>
                <a:off x="302150" y="64677"/>
                <a:ext cx="8513144" cy="4828490"/>
              </a:xfrm>
              <a:prstGeom prst="rect">
                <a:avLst/>
              </a:prstGeom>
            </p:spPr>
          </p:pic>
          <p:cxnSp>
            <p:nvCxnSpPr>
              <p:cNvPr id="20" name="直線接點 19"/>
              <p:cNvCxnSpPr/>
              <p:nvPr/>
            </p:nvCxnSpPr>
            <p:spPr>
              <a:xfrm flipV="1">
                <a:off x="3124200" y="261670"/>
                <a:ext cx="0" cy="33269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/>
              <p:cNvCxnSpPr/>
              <p:nvPr/>
            </p:nvCxnSpPr>
            <p:spPr>
              <a:xfrm>
                <a:off x="3124200" y="261670"/>
                <a:ext cx="200787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/>
              <p:cNvCxnSpPr/>
              <p:nvPr/>
            </p:nvCxnSpPr>
            <p:spPr>
              <a:xfrm flipH="1">
                <a:off x="5110785" y="284530"/>
                <a:ext cx="26672" cy="289301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>
                <a:off x="5105400" y="3177540"/>
                <a:ext cx="2667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直線接點 14"/>
            <p:cNvCxnSpPr/>
            <p:nvPr/>
          </p:nvCxnSpPr>
          <p:spPr>
            <a:xfrm>
              <a:off x="1859280" y="3288030"/>
              <a:ext cx="598170" cy="1905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 flipV="1">
              <a:off x="1900613" y="3623310"/>
              <a:ext cx="521970" cy="381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1900613" y="3943350"/>
              <a:ext cx="521970" cy="381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86926" y="261670"/>
            <a:ext cx="155448" cy="457200"/>
          </a:xfrm>
          <a:prstGeom prst="rect">
            <a:avLst/>
          </a:prstGeom>
          <a:solidFill>
            <a:srgbClr val="464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5"/>
          <p:cNvCxnSpPr/>
          <p:nvPr/>
        </p:nvCxnSpPr>
        <p:spPr>
          <a:xfrm>
            <a:off x="506382" y="261670"/>
            <a:ext cx="0" cy="457200"/>
          </a:xfrm>
          <a:prstGeom prst="line">
            <a:avLst/>
          </a:prstGeom>
          <a:ln w="38100">
            <a:solidFill>
              <a:srgbClr val="464F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06381" y="283445"/>
            <a:ext cx="40406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smtClean="0">
                <a:solidFill>
                  <a:srgbClr val="464F5A"/>
                </a:solidFill>
                <a:latin typeface="Arial Black" panose="020B0A04020102020204" pitchFamily="34" charset="0"/>
                <a:ea typeface="Arial Unicode MS" pitchFamily="34" charset="-122"/>
                <a:cs typeface="Arial Unicode MS" pitchFamily="34" charset="-122"/>
              </a:rPr>
              <a:t> Attention Model Structure</a:t>
            </a:r>
            <a:endParaRPr lang="zh-CN" altLang="en-US" sz="2000" b="1" dirty="0">
              <a:solidFill>
                <a:srgbClr val="464F5A"/>
              </a:solidFill>
              <a:latin typeface="Arial Black" panose="020B0A04020102020204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0992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02920" y="336252"/>
            <a:ext cx="1387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solidFill>
                  <a:srgbClr val="FC61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2"/>
              </a:rPr>
              <a:t>研究結果</a:t>
            </a:r>
            <a:endParaRPr lang="zh-CN" altLang="en-US" sz="2000" b="1" dirty="0">
              <a:solidFill>
                <a:srgbClr val="FC61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2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118101"/>
              </p:ext>
            </p:extLst>
          </p:nvPr>
        </p:nvGraphicFramePr>
        <p:xfrm>
          <a:off x="1693921" y="979793"/>
          <a:ext cx="5955327" cy="40183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85109">
                  <a:extLst>
                    <a:ext uri="{9D8B030D-6E8A-4147-A177-3AD203B41FA5}">
                      <a16:colId xmlns:a16="http://schemas.microsoft.com/office/drawing/2014/main" val="2370945528"/>
                    </a:ext>
                  </a:extLst>
                </a:gridCol>
                <a:gridCol w="1985109">
                  <a:extLst>
                    <a:ext uri="{9D8B030D-6E8A-4147-A177-3AD203B41FA5}">
                      <a16:colId xmlns:a16="http://schemas.microsoft.com/office/drawing/2014/main" val="2979966498"/>
                    </a:ext>
                  </a:extLst>
                </a:gridCol>
                <a:gridCol w="1985109">
                  <a:extLst>
                    <a:ext uri="{9D8B030D-6E8A-4147-A177-3AD203B41FA5}">
                      <a16:colId xmlns:a16="http://schemas.microsoft.com/office/drawing/2014/main" val="1871299824"/>
                    </a:ext>
                  </a:extLst>
                </a:gridCol>
              </a:tblGrid>
              <a:tr h="49795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altLang="zh-TW" sz="2000" dirty="0" smtClean="0">
                          <a:latin typeface="Arial Black" panose="020B0A04020102020204" pitchFamily="34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zh-TW" altLang="en-US" sz="2000" dirty="0">
                        <a:latin typeface="Arial Black" panose="020B0A04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altLang="zh-TW" sz="2000" dirty="0" smtClean="0">
                          <a:latin typeface="Arial Black" panose="020B0A04020102020204" pitchFamily="34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zh-TW" altLang="en-US" sz="2000" dirty="0">
                        <a:latin typeface="Arial Black" panose="020B0A04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en-US" altLang="zh-TW" sz="2000" dirty="0" smtClean="0">
                          <a:latin typeface="Arial Black" panose="020B0A04020102020204" pitchFamily="34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zh-TW" altLang="en-US" sz="2000" dirty="0">
                        <a:latin typeface="Arial Black" panose="020B0A04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934438"/>
                  </a:ext>
                </a:extLst>
              </a:tr>
              <a:tr h="49795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</a:t>
                      </a:r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LDA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b="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61.72%</a:t>
                      </a:r>
                      <a:endParaRPr lang="zh-TW" altLang="en-US" b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275692"/>
                  </a:ext>
                </a:extLst>
              </a:tr>
              <a:tr h="49795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</a:t>
                      </a:r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72.58%</a:t>
                      </a:r>
                      <a:endParaRPr lang="zh-TW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633319"/>
                  </a:ext>
                </a:extLst>
              </a:tr>
              <a:tr h="49795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</a:t>
                      </a:r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kNN</a:t>
                      </a: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81.80%</a:t>
                      </a:r>
                      <a:endParaRPr lang="zh-TW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579497"/>
                  </a:ext>
                </a:extLst>
              </a:tr>
              <a:tr h="49795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PCA</a:t>
                      </a:r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TW" alt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86.48%</a:t>
                      </a:r>
                      <a:endParaRPr lang="zh-TW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183295"/>
                  </a:ext>
                </a:extLst>
              </a:tr>
              <a:tr h="49795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b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95.55%</a:t>
                      </a:r>
                      <a:endParaRPr lang="zh-TW" altLang="en-US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402762"/>
                  </a:ext>
                </a:extLst>
              </a:tr>
              <a:tr h="49795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95.25%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41073"/>
                  </a:ext>
                </a:extLst>
              </a:tr>
              <a:tr h="49795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Encoder-Decoder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96.58%</a:t>
                      </a:r>
                      <a:endParaRPr lang="zh-TW" altLang="en-US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198.87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150472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6125247" y="672016"/>
            <a:ext cx="152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時間單位：分鐘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1693921" y="4486031"/>
            <a:ext cx="5955327" cy="78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365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12" y="1305169"/>
            <a:ext cx="7057351" cy="311052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450256" y="2977661"/>
            <a:ext cx="1133231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真實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235201" y="937846"/>
            <a:ext cx="1133231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預測值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15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02920" y="336252"/>
            <a:ext cx="1732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smtClean="0">
                <a:solidFill>
                  <a:srgbClr val="FC611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2"/>
              </a:rPr>
              <a:t>注意力分布圖</a:t>
            </a:r>
            <a:endParaRPr lang="zh-CN" altLang="en-US" sz="2000" b="1" dirty="0">
              <a:solidFill>
                <a:srgbClr val="FC611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2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572368" y="1305169"/>
            <a:ext cx="2414954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注意力權重分配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0134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89EE7-C798-4E5C-9338-2BD7BFF69A9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283464" y="286512"/>
            <a:ext cx="155448" cy="457200"/>
          </a:xfrm>
          <a:prstGeom prst="rect">
            <a:avLst/>
          </a:prstGeom>
          <a:solidFill>
            <a:srgbClr val="FFC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502920" y="286512"/>
            <a:ext cx="0" cy="457200"/>
          </a:xfrm>
          <a:prstGeom prst="line">
            <a:avLst/>
          </a:prstGeom>
          <a:ln w="38100">
            <a:solidFill>
              <a:srgbClr val="FFC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66929" y="34360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rgbClr val="FFC5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2"/>
              </a:rPr>
              <a:t>結論</a:t>
            </a:r>
            <a:endParaRPr lang="zh-CN" altLang="en-US" sz="2000" b="1" dirty="0">
              <a:solidFill>
                <a:srgbClr val="FFC54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2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960877" y="2506558"/>
            <a:ext cx="5088599" cy="646331"/>
          </a:xfrm>
          <a:prstGeom prst="rect">
            <a:avLst/>
          </a:prstGeom>
          <a:solidFill>
            <a:schemeClr val="accent1">
              <a:lumMod val="20000"/>
              <a:lumOff val="80000"/>
              <a:alpha val="78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TW" sz="8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考慮時間與準確率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=&gt;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選擇</a:t>
            </a:r>
            <a:r>
              <a:rPr lang="en-US" altLang="zh-TW" sz="2000" dirty="0" smtClean="0">
                <a:ea typeface="微軟正黑體" panose="020B0604030504040204" pitchFamily="34" charset="-120"/>
                <a:cs typeface="Times New Roman" panose="02020603050405020304" pitchFamily="18" charset="0"/>
              </a:rPr>
              <a:t>CNN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模型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8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960878" y="3705469"/>
            <a:ext cx="5088599" cy="646331"/>
          </a:xfrm>
          <a:prstGeom prst="rect">
            <a:avLst/>
          </a:prstGeom>
          <a:solidFill>
            <a:schemeClr val="accent4">
              <a:lumMod val="40000"/>
              <a:lumOff val="60000"/>
              <a:alpha val="73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TW" sz="8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2000" dirty="0" smtClean="0">
                <a:ea typeface="微軟正黑體" panose="020B0604030504040204" pitchFamily="34" charset="-120"/>
                <a:cs typeface="Times New Roman" panose="02020603050405020304" pitchFamily="18" charset="0"/>
              </a:rPr>
              <a:t>Encoder-Decoder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在語句中有較好的發展性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960877" y="1354944"/>
            <a:ext cx="5088599" cy="646331"/>
          </a:xfrm>
          <a:prstGeom prst="rect">
            <a:avLst/>
          </a:prstGeom>
          <a:solidFill>
            <a:schemeClr val="accent2">
              <a:lumMod val="40000"/>
              <a:lumOff val="60000"/>
              <a:alpha val="5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TW" sz="800" dirty="0" smtClean="0"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2000" dirty="0" smtClean="0">
                <a:ea typeface="微軟正黑體" panose="020B0604030504040204" pitchFamily="34" charset="-120"/>
                <a:cs typeface="Times New Roman" panose="02020603050405020304" pitchFamily="18" charset="0"/>
              </a:rPr>
              <a:t>LSTM</a:t>
            </a:r>
            <a:r>
              <a:rPr lang="zh-TW" altLang="en-US" sz="2000" dirty="0" smtClean="0">
                <a:ea typeface="微軟正黑體" panose="020B0604030504040204" pitchFamily="34" charset="-120"/>
                <a:cs typeface="Times New Roman" panose="02020603050405020304" pitchFamily="18" charset="0"/>
              </a:rPr>
              <a:t>時間維度越大 訓練時間越</a:t>
            </a:r>
            <a:r>
              <a:rPr lang="zh-TW" altLang="en-US" sz="2000" dirty="0" smtClean="0">
                <a:ea typeface="微軟正黑體" panose="020B0604030504040204" pitchFamily="34" charset="-120"/>
                <a:cs typeface="Times New Roman" panose="02020603050405020304" pitchFamily="18" charset="0"/>
              </a:rPr>
              <a:t>久</a:t>
            </a:r>
            <a:endParaRPr lang="en-US" altLang="zh-TW" sz="2000" dirty="0" smtClean="0"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831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4" grpId="0" animBg="1"/>
      <p:bldP spid="55" grpId="0" animBg="1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4352</TotalTime>
  <Words>1025</Words>
  <Application>Microsoft Office PowerPoint</Application>
  <PresentationFormat>如螢幕大小 (16:9)</PresentationFormat>
  <Paragraphs>139</Paragraphs>
  <Slides>11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2" baseType="lpstr">
      <vt:lpstr>微軟正黑體</vt:lpstr>
      <vt:lpstr>新細明體</vt:lpstr>
      <vt:lpstr>Cambria Math</vt:lpstr>
      <vt:lpstr>Times New Roman</vt:lpstr>
      <vt:lpstr>Arial Black</vt:lpstr>
      <vt:lpstr>Arial</vt:lpstr>
      <vt:lpstr>宋体</vt:lpstr>
      <vt:lpstr>標楷體</vt:lpstr>
      <vt:lpstr>Arial Unicode MS</vt:lpstr>
      <vt:lpstr>Calibri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薇 黎</cp:lastModifiedBy>
  <cp:revision>351</cp:revision>
  <dcterms:modified xsi:type="dcterms:W3CDTF">2020-05-22T06:26:57Z</dcterms:modified>
</cp:coreProperties>
</file>